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handoutMasterIdLst>
    <p:handoutMasterId r:id="rId36"/>
  </p:handoutMasterIdLst>
  <p:sldIdLst>
    <p:sldId id="988" r:id="rId2"/>
    <p:sldId id="1071" r:id="rId3"/>
    <p:sldId id="1072" r:id="rId4"/>
    <p:sldId id="1073" r:id="rId5"/>
    <p:sldId id="1075" r:id="rId6"/>
    <p:sldId id="1076" r:id="rId7"/>
    <p:sldId id="1080" r:id="rId8"/>
    <p:sldId id="1081" r:id="rId9"/>
    <p:sldId id="1082" r:id="rId10"/>
    <p:sldId id="1083" r:id="rId11"/>
    <p:sldId id="1084" r:id="rId12"/>
    <p:sldId id="1085" r:id="rId13"/>
    <p:sldId id="1086" r:id="rId14"/>
    <p:sldId id="1087" r:id="rId15"/>
    <p:sldId id="1088" r:id="rId16"/>
    <p:sldId id="1089" r:id="rId17"/>
    <p:sldId id="1077" r:id="rId18"/>
    <p:sldId id="1078" r:id="rId19"/>
    <p:sldId id="1079" r:id="rId20"/>
    <p:sldId id="1091" r:id="rId21"/>
    <p:sldId id="1090" r:id="rId22"/>
    <p:sldId id="1092" r:id="rId23"/>
    <p:sldId id="1093" r:id="rId24"/>
    <p:sldId id="1094" r:id="rId25"/>
    <p:sldId id="1095" r:id="rId26"/>
    <p:sldId id="1096" r:id="rId27"/>
    <p:sldId id="1097" r:id="rId28"/>
    <p:sldId id="1098" r:id="rId29"/>
    <p:sldId id="1099" r:id="rId30"/>
    <p:sldId id="1100" r:id="rId31"/>
    <p:sldId id="1101" r:id="rId32"/>
    <p:sldId id="967" r:id="rId33"/>
    <p:sldId id="1074" r:id="rId34"/>
  </p:sldIdLst>
  <p:sldSz cx="9906000" cy="6858000" type="A4"/>
  <p:notesSz cx="6797675" cy="9926638"/>
  <p:defaultTextStyle>
    <a:defPPr>
      <a:defRPr lang="ko-KR"/>
    </a:defPPr>
    <a:lvl1pPr algn="l" rtl="0" eaLnBrk="0" fontAlgn="base" hangingPunct="0">
      <a:spcBef>
        <a:spcPct val="0"/>
      </a:spcBef>
      <a:spcAft>
        <a:spcPct val="0"/>
      </a:spcAft>
      <a:defRPr sz="1000" b="1" kern="1200">
        <a:solidFill>
          <a:schemeClr val="tx1"/>
        </a:solidFill>
        <a:latin typeface="Arial" panose="020B0604020202020204" pitchFamily="34" charset="0"/>
        <a:ea typeface="굴림" panose="020B0600000101010101" pitchFamily="50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1000" b="1" kern="1200">
        <a:solidFill>
          <a:schemeClr val="tx1"/>
        </a:solidFill>
        <a:latin typeface="Arial" panose="020B0604020202020204" pitchFamily="34" charset="0"/>
        <a:ea typeface="굴림" panose="020B0600000101010101" pitchFamily="50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1000" b="1" kern="1200">
        <a:solidFill>
          <a:schemeClr val="tx1"/>
        </a:solidFill>
        <a:latin typeface="Arial" panose="020B0604020202020204" pitchFamily="34" charset="0"/>
        <a:ea typeface="굴림" panose="020B0600000101010101" pitchFamily="50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1000" b="1" kern="1200">
        <a:solidFill>
          <a:schemeClr val="tx1"/>
        </a:solidFill>
        <a:latin typeface="Arial" panose="020B0604020202020204" pitchFamily="34" charset="0"/>
        <a:ea typeface="굴림" panose="020B0600000101010101" pitchFamily="50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1000" b="1" kern="1200">
        <a:solidFill>
          <a:schemeClr val="tx1"/>
        </a:solidFill>
        <a:latin typeface="Arial" panose="020B0604020202020204" pitchFamily="34" charset="0"/>
        <a:ea typeface="굴림" panose="020B0600000101010101" pitchFamily="50" charset="-127"/>
        <a:cs typeface="+mn-cs"/>
      </a:defRPr>
    </a:lvl5pPr>
    <a:lvl6pPr marL="2286000" algn="l" defTabSz="914400" rtl="0" eaLnBrk="1" latinLnBrk="1" hangingPunct="1">
      <a:defRPr sz="1000" b="1" kern="1200">
        <a:solidFill>
          <a:schemeClr val="tx1"/>
        </a:solidFill>
        <a:latin typeface="Arial" panose="020B0604020202020204" pitchFamily="34" charset="0"/>
        <a:ea typeface="굴림" panose="020B0600000101010101" pitchFamily="50" charset="-127"/>
        <a:cs typeface="+mn-cs"/>
      </a:defRPr>
    </a:lvl6pPr>
    <a:lvl7pPr marL="2743200" algn="l" defTabSz="914400" rtl="0" eaLnBrk="1" latinLnBrk="1" hangingPunct="1">
      <a:defRPr sz="1000" b="1" kern="1200">
        <a:solidFill>
          <a:schemeClr val="tx1"/>
        </a:solidFill>
        <a:latin typeface="Arial" panose="020B0604020202020204" pitchFamily="34" charset="0"/>
        <a:ea typeface="굴림" panose="020B0600000101010101" pitchFamily="50" charset="-127"/>
        <a:cs typeface="+mn-cs"/>
      </a:defRPr>
    </a:lvl7pPr>
    <a:lvl8pPr marL="3200400" algn="l" defTabSz="914400" rtl="0" eaLnBrk="1" latinLnBrk="1" hangingPunct="1">
      <a:defRPr sz="1000" b="1" kern="1200">
        <a:solidFill>
          <a:schemeClr val="tx1"/>
        </a:solidFill>
        <a:latin typeface="Arial" panose="020B0604020202020204" pitchFamily="34" charset="0"/>
        <a:ea typeface="굴림" panose="020B0600000101010101" pitchFamily="50" charset="-127"/>
        <a:cs typeface="+mn-cs"/>
      </a:defRPr>
    </a:lvl8pPr>
    <a:lvl9pPr marL="3657600" algn="l" defTabSz="914400" rtl="0" eaLnBrk="1" latinLnBrk="1" hangingPunct="1">
      <a:defRPr sz="1000" b="1" kern="1200">
        <a:solidFill>
          <a:schemeClr val="tx1"/>
        </a:solidFill>
        <a:latin typeface="Arial" panose="020B0604020202020204" pitchFamily="34" charset="0"/>
        <a:ea typeface="굴림" panose="020B0600000101010101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7">
          <p15:clr>
            <a:srgbClr val="A4A3A4"/>
          </p15:clr>
        </p15:guide>
        <p15:guide id="2" orient="horz" pos="3855">
          <p15:clr>
            <a:srgbClr val="A4A3A4"/>
          </p15:clr>
        </p15:guide>
        <p15:guide id="3" orient="horz" pos="845">
          <p15:clr>
            <a:srgbClr val="A4A3A4"/>
          </p15:clr>
        </p15:guide>
        <p15:guide id="4" orient="horz" pos="1461">
          <p15:clr>
            <a:srgbClr val="A4A3A4"/>
          </p15:clr>
        </p15:guide>
        <p15:guide id="5" pos="3120">
          <p15:clr>
            <a:srgbClr val="A4A3A4"/>
          </p15:clr>
        </p15:guide>
        <p15:guide id="6" pos="4512">
          <p15:clr>
            <a:srgbClr val="A4A3A4"/>
          </p15:clr>
        </p15:guide>
        <p15:guide id="7" orient="horz" pos="3996">
          <p15:clr>
            <a:srgbClr val="A4A3A4"/>
          </p15:clr>
        </p15:guide>
        <p15:guide id="8" orient="horz" pos="671">
          <p15:clr>
            <a:srgbClr val="A4A3A4"/>
          </p15:clr>
        </p15:guide>
        <p15:guide id="9" orient="horz" pos="1348">
          <p15:clr>
            <a:srgbClr val="A4A3A4"/>
          </p15:clr>
        </p15:guide>
        <p15:guide id="10" pos="220">
          <p15:clr>
            <a:srgbClr val="A4A3A4"/>
          </p15:clr>
        </p15:guide>
        <p15:guide id="11" pos="603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3FF"/>
    <a:srgbClr val="FBFAF7"/>
    <a:srgbClr val="004C22"/>
    <a:srgbClr val="E6E8CE"/>
    <a:srgbClr val="A3C1E5"/>
    <a:srgbClr val="666699"/>
    <a:srgbClr val="006699"/>
    <a:srgbClr val="0066CC"/>
    <a:srgbClr val="33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171" autoAdjust="0"/>
    <p:restoredTop sz="88753" autoAdjust="0"/>
  </p:normalViewPr>
  <p:slideViewPr>
    <p:cSldViewPr snapToGrid="0" snapToObjects="1">
      <p:cViewPr varScale="1">
        <p:scale>
          <a:sx n="106" d="100"/>
          <a:sy n="106" d="100"/>
        </p:scale>
        <p:origin x="1686" y="102"/>
      </p:cViewPr>
      <p:guideLst>
        <p:guide orient="horz" pos="2167"/>
        <p:guide orient="horz" pos="3855"/>
        <p:guide orient="horz" pos="845"/>
        <p:guide orient="horz" pos="1461"/>
        <p:guide pos="3120"/>
        <p:guide pos="4512"/>
        <p:guide orient="horz" pos="3996"/>
        <p:guide orient="horz" pos="671"/>
        <p:guide orient="horz" pos="1348"/>
        <p:guide pos="220"/>
        <p:guide pos="6034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2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35288" cy="5346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029" tIns="45514" rIns="91029" bIns="45514" numCol="1" anchor="t" anchorCtr="0" compatLnSpc="1">
            <a:prstTxWarp prst="textNoShape">
              <a:avLst/>
            </a:prstTxWarp>
          </a:bodyPr>
          <a:lstStyle>
            <a:lvl1pPr algn="l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 sz="12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99225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38575" y="0"/>
            <a:ext cx="2933700" cy="5346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029" tIns="45514" rIns="91029" bIns="45514" numCol="1" anchor="t" anchorCtr="0" compatLnSpc="1">
            <a:prstTxWarp prst="textNoShape">
              <a:avLst/>
            </a:prstTxWarp>
          </a:bodyPr>
          <a:lstStyle>
            <a:lvl1pPr algn="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 sz="12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99226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392004"/>
            <a:ext cx="2935288" cy="5346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029" tIns="45514" rIns="91029" bIns="45514" numCol="1" anchor="b" anchorCtr="0" compatLnSpc="1">
            <a:prstTxWarp prst="textNoShape">
              <a:avLst/>
            </a:prstTxWarp>
          </a:bodyPr>
          <a:lstStyle>
            <a:lvl1pPr algn="l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 sz="12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99226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38575" y="9392004"/>
            <a:ext cx="2933700" cy="5346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029" tIns="45514" rIns="91029" bIns="45514" numCol="1" anchor="b" anchorCtr="0" compatLnSpc="1">
            <a:prstTxWarp prst="textNoShape">
              <a:avLst/>
            </a:prstTxWarp>
          </a:bodyPr>
          <a:lstStyle>
            <a:lvl1pPr algn="r" eaLnBrk="1" hangingPunct="1"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None/>
              <a:defRPr sz="1200"/>
            </a:lvl1pPr>
          </a:lstStyle>
          <a:p>
            <a:pPr>
              <a:defRPr/>
            </a:pPr>
            <a:fld id="{B1023B6E-F07D-4913-9CB4-01A8361C4984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0162843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2946400" cy="496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507" tIns="47753" rIns="95507" bIns="47753" numCol="1" anchor="t" anchorCtr="0" compatLnSpc="1">
            <a:prstTxWarp prst="textNoShape">
              <a:avLst/>
            </a:prstTxWarp>
          </a:bodyPr>
          <a:lstStyle>
            <a:lvl1pPr algn="l" defTabSz="954535" eaLnBrk="1" latinLnBrk="1" hangingPunct="1">
              <a:spcBef>
                <a:spcPct val="0"/>
              </a:spcBef>
              <a:buClrTx/>
              <a:buFontTx/>
              <a:buNone/>
              <a:defRPr kumimoji="1" sz="1300" b="0">
                <a:latin typeface="돋움" pitchFamily="50" charset="-127"/>
                <a:ea typeface="돋움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49688" y="1"/>
            <a:ext cx="2946400" cy="496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507" tIns="47753" rIns="95507" bIns="47753" numCol="1" anchor="t" anchorCtr="0" compatLnSpc="1">
            <a:prstTxWarp prst="textNoShape">
              <a:avLst/>
            </a:prstTxWarp>
          </a:bodyPr>
          <a:lstStyle>
            <a:lvl1pPr algn="r" defTabSz="954535" eaLnBrk="1" latinLnBrk="1" hangingPunct="1">
              <a:spcBef>
                <a:spcPct val="0"/>
              </a:spcBef>
              <a:buClrTx/>
              <a:buFontTx/>
              <a:buNone/>
              <a:defRPr kumimoji="1" sz="1300" b="0">
                <a:latin typeface="돋움" pitchFamily="50" charset="-127"/>
                <a:ea typeface="돋움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922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711200" y="744538"/>
            <a:ext cx="5375275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1038" y="4715952"/>
            <a:ext cx="5435600" cy="44653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507" tIns="47753" rIns="95507" bIns="4775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8711"/>
            <a:ext cx="2946400" cy="496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507" tIns="47753" rIns="95507" bIns="47753" numCol="1" anchor="b" anchorCtr="0" compatLnSpc="1">
            <a:prstTxWarp prst="textNoShape">
              <a:avLst/>
            </a:prstTxWarp>
          </a:bodyPr>
          <a:lstStyle>
            <a:lvl1pPr algn="l" defTabSz="954535" eaLnBrk="1" latinLnBrk="1" hangingPunct="1">
              <a:spcBef>
                <a:spcPct val="0"/>
              </a:spcBef>
              <a:buClrTx/>
              <a:buFontTx/>
              <a:buNone/>
              <a:defRPr kumimoji="1" sz="1300" b="0">
                <a:latin typeface="돋움" pitchFamily="50" charset="-127"/>
                <a:ea typeface="돋움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9688" y="9428711"/>
            <a:ext cx="2946400" cy="496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507" tIns="47753" rIns="95507" bIns="47753" numCol="1" anchor="b" anchorCtr="0" compatLnSpc="1">
            <a:prstTxWarp prst="textNoShape">
              <a:avLst/>
            </a:prstTxWarp>
          </a:bodyPr>
          <a:lstStyle>
            <a:lvl1pPr algn="r" defTabSz="954088" eaLnBrk="1" latinLnBrk="1" hangingPunct="1">
              <a:defRPr kumimoji="1" sz="1300" b="0">
                <a:latin typeface="돋움" panose="020B0600000101010101" pitchFamily="50" charset="-127"/>
                <a:ea typeface="돋움" panose="020B0600000101010101" pitchFamily="50" charset="-127"/>
              </a:defRPr>
            </a:lvl1pPr>
          </a:lstStyle>
          <a:p>
            <a:pPr>
              <a:defRPr/>
            </a:pPr>
            <a:fld id="{5472AED8-E5A8-49D9-8826-A8CB344D4F49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78164679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fld id="{9257F7BE-2E8B-453B-96B3-30CDB4F9C44D}" type="slidenum">
              <a:rPr lang="en-US" altLang="ko-KR" sz="1300" b="0" smtClean="0">
                <a:latin typeface="돋움" panose="020B0600000101010101" pitchFamily="50" charset="-127"/>
                <a:ea typeface="돋움" panose="020B0600000101010101" pitchFamily="50" charset="-127"/>
              </a:rPr>
              <a:pPr/>
              <a:t>1</a:t>
            </a:fld>
            <a:endParaRPr lang="en-US" altLang="ko-KR" sz="1300" b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ko-KR" altLang="en-US" dirty="0"/>
              <a:t>안녕하십니까</a:t>
            </a:r>
            <a:r>
              <a:rPr lang="en-US" altLang="ko-KR" dirty="0"/>
              <a:t>?</a:t>
            </a:r>
          </a:p>
          <a:p>
            <a:pPr eaLnBrk="1" hangingPunct="1"/>
            <a:r>
              <a:rPr lang="ko-KR" altLang="en-US" dirty="0"/>
              <a:t>동진쎄미켐 글로벌 </a:t>
            </a:r>
            <a:r>
              <a:rPr lang="en-US" altLang="ko-KR" dirty="0"/>
              <a:t>HR </a:t>
            </a:r>
            <a:r>
              <a:rPr lang="ko-KR" altLang="en-US" dirty="0"/>
              <a:t>시스템 구축 제안을 발표할</a:t>
            </a:r>
            <a:r>
              <a:rPr lang="ko-KR" altLang="en-US" baseline="0" dirty="0"/>
              <a:t> </a:t>
            </a:r>
            <a:r>
              <a:rPr lang="ko-KR" altLang="en-US" dirty="0"/>
              <a:t>빌트원 강정기입니다</a:t>
            </a:r>
            <a:r>
              <a:rPr lang="en-US" altLang="ko-KR" dirty="0"/>
              <a:t>.</a:t>
            </a:r>
          </a:p>
          <a:p>
            <a:pPr eaLnBrk="1" hangingPunct="1"/>
            <a:r>
              <a:rPr lang="ko-KR" altLang="en-US" dirty="0"/>
              <a:t>이번 제안 기회를 주신데 대하여 동진쎄미켐 임직원 </a:t>
            </a:r>
            <a:r>
              <a:rPr lang="ko-KR" altLang="en-US" dirty="0" err="1"/>
              <a:t>여려분께</a:t>
            </a:r>
            <a:endParaRPr lang="en-US" altLang="ko-KR" dirty="0"/>
          </a:p>
          <a:p>
            <a:pPr eaLnBrk="1" hangingPunct="1"/>
            <a:r>
              <a:rPr lang="ko-KR" altLang="en-US" dirty="0"/>
              <a:t>감사의 말씀을 드리며</a:t>
            </a:r>
            <a:r>
              <a:rPr lang="en-US" altLang="ko-KR" dirty="0"/>
              <a:t>, </a:t>
            </a:r>
            <a:r>
              <a:rPr lang="ko-KR" altLang="en-US" dirty="0"/>
              <a:t>본 제안에 대한 내용을 말씀 드리도록 하겠습니다</a:t>
            </a:r>
            <a:r>
              <a:rPr lang="en-US" altLang="ko-KR"/>
              <a:t>.</a:t>
            </a:r>
            <a:endParaRPr lang="ko-KR" altLang="ko-KR" dirty="0"/>
          </a:p>
        </p:txBody>
      </p:sp>
    </p:spTree>
    <p:extLst>
      <p:ext uri="{BB962C8B-B14F-4D97-AF65-F5344CB8AC3E}">
        <p14:creationId xmlns:p14="http://schemas.microsoft.com/office/powerpoint/2010/main" val="6987872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ko-KR" altLang="en-US" dirty="0"/>
              <a:t>추진 배경 및 구축 목표입니다</a:t>
            </a:r>
            <a:r>
              <a:rPr lang="en-US" altLang="ko-KR" dirty="0"/>
              <a:t>.</a:t>
            </a:r>
          </a:p>
          <a:p>
            <a:pPr eaLnBrk="1" hangingPunct="1"/>
            <a:r>
              <a:rPr lang="ko-KR" altLang="en-US" dirty="0"/>
              <a:t>추진 배경으로는 </a:t>
            </a:r>
            <a:endParaRPr lang="en-US" altLang="ko-KR" dirty="0"/>
          </a:p>
          <a:p>
            <a:pPr eaLnBrk="1" hangingPunct="1"/>
            <a:r>
              <a:rPr lang="ko-KR" altLang="en-US" dirty="0"/>
              <a:t>첫째 시스템 측면으로 인사</a:t>
            </a:r>
            <a:r>
              <a:rPr lang="en-US" altLang="ko-KR" dirty="0"/>
              <a:t>/</a:t>
            </a:r>
            <a:r>
              <a:rPr lang="ko-KR" altLang="en-US" dirty="0"/>
              <a:t>평가</a:t>
            </a:r>
            <a:r>
              <a:rPr lang="ko-KR" altLang="en-US" baseline="0" dirty="0"/>
              <a:t> 시스템 별도 운영에 따른 정보의 연계성 부족 및 선진 프로세스</a:t>
            </a:r>
            <a:r>
              <a:rPr lang="en-US" altLang="ko-KR" baseline="0" dirty="0"/>
              <a:t>…. </a:t>
            </a:r>
            <a:r>
              <a:rPr lang="ko-KR" altLang="en-US" baseline="0" dirty="0"/>
              <a:t>의사결정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미흡 상태입니다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ko-KR" altLang="en-US" baseline="0" dirty="0"/>
              <a:t>둘째 사용자 요구 기대 측면으로 경영진 </a:t>
            </a:r>
            <a:r>
              <a:rPr lang="en-US" altLang="ko-KR" baseline="0" dirty="0"/>
              <a:t>…</a:t>
            </a:r>
            <a:r>
              <a:rPr lang="ko-KR" altLang="en-US" baseline="0" dirty="0"/>
              <a:t>제공이 필요하고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임직원</a:t>
            </a:r>
            <a:r>
              <a:rPr lang="en-US" altLang="ko-KR" baseline="0" dirty="0"/>
              <a:t>…</a:t>
            </a:r>
            <a:r>
              <a:rPr lang="ko-KR" altLang="en-US" baseline="0" dirty="0"/>
              <a:t>확보되고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업무담당자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상태입니다</a:t>
            </a:r>
            <a:r>
              <a:rPr lang="en-US" altLang="ko-KR" baseline="0" dirty="0"/>
              <a:t>.</a:t>
            </a:r>
          </a:p>
          <a:p>
            <a:pPr eaLnBrk="1" hangingPunct="1"/>
            <a:endParaRPr lang="en-US" altLang="ko-KR" baseline="0" dirty="0"/>
          </a:p>
          <a:p>
            <a:pPr eaLnBrk="1" hangingPunct="1"/>
            <a:r>
              <a:rPr lang="ko-KR" altLang="en-US" baseline="0" dirty="0"/>
              <a:t>이에 </a:t>
            </a:r>
            <a:r>
              <a:rPr lang="en-US" altLang="ko-KR" baseline="0" dirty="0"/>
              <a:t>5</a:t>
            </a:r>
            <a:r>
              <a:rPr lang="ko-KR" altLang="en-US" baseline="0" dirty="0"/>
              <a:t>개 관점으로 구축 목표를 수립하였으며</a:t>
            </a:r>
            <a:endParaRPr lang="en-US" altLang="ko-KR" baseline="0" dirty="0"/>
          </a:p>
          <a:p>
            <a:pPr eaLnBrk="1" hangingPunct="1"/>
            <a:r>
              <a:rPr lang="en-US" altLang="ko-KR" baseline="0" dirty="0"/>
              <a:t>1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2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3 …</a:t>
            </a:r>
            <a:r>
              <a:rPr lang="ko-KR" altLang="en-US" baseline="0" dirty="0"/>
              <a:t>제공하겠습니다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4 …</a:t>
            </a:r>
            <a:r>
              <a:rPr lang="ko-KR" altLang="en-US" baseline="0" dirty="0"/>
              <a:t>구축 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5 …</a:t>
            </a:r>
            <a:r>
              <a:rPr lang="ko-KR" altLang="en-US" baseline="0" dirty="0"/>
              <a:t>표준화를 수행하겠습니다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1638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fld id="{98C7C6A1-EE3B-4C38-BC56-5D7E3D1535CA}" type="slidenum">
              <a:rPr lang="en-US" altLang="ko-KR" sz="1300" b="0" smtClean="0">
                <a:latin typeface="돋움" panose="020B0600000101010101" pitchFamily="50" charset="-127"/>
                <a:ea typeface="돋움" panose="020B0600000101010101" pitchFamily="50" charset="-127"/>
              </a:rPr>
              <a:pPr/>
              <a:t>11</a:t>
            </a:fld>
            <a:endParaRPr lang="en-US" altLang="ko-KR" sz="1300" b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55417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ko-KR" altLang="en-US" dirty="0"/>
              <a:t>추진 배경 및 구축 목표입니다</a:t>
            </a:r>
            <a:r>
              <a:rPr lang="en-US" altLang="ko-KR" dirty="0"/>
              <a:t>.</a:t>
            </a:r>
          </a:p>
          <a:p>
            <a:pPr eaLnBrk="1" hangingPunct="1"/>
            <a:r>
              <a:rPr lang="ko-KR" altLang="en-US" dirty="0"/>
              <a:t>추진 배경으로는 </a:t>
            </a:r>
            <a:endParaRPr lang="en-US" altLang="ko-KR" dirty="0"/>
          </a:p>
          <a:p>
            <a:pPr eaLnBrk="1" hangingPunct="1"/>
            <a:r>
              <a:rPr lang="ko-KR" altLang="en-US" dirty="0"/>
              <a:t>첫째 시스템 측면으로 인사</a:t>
            </a:r>
            <a:r>
              <a:rPr lang="en-US" altLang="ko-KR" dirty="0"/>
              <a:t>/</a:t>
            </a:r>
            <a:r>
              <a:rPr lang="ko-KR" altLang="en-US" dirty="0"/>
              <a:t>평가</a:t>
            </a:r>
            <a:r>
              <a:rPr lang="ko-KR" altLang="en-US" baseline="0" dirty="0"/>
              <a:t> 시스템 별도 운영에 따른 정보의 연계성 부족 및 선진 프로세스</a:t>
            </a:r>
            <a:r>
              <a:rPr lang="en-US" altLang="ko-KR" baseline="0" dirty="0"/>
              <a:t>…. </a:t>
            </a:r>
            <a:r>
              <a:rPr lang="ko-KR" altLang="en-US" baseline="0" dirty="0"/>
              <a:t>의사결정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미흡 상태입니다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ko-KR" altLang="en-US" baseline="0" dirty="0"/>
              <a:t>둘째 사용자 요구 기대 측면으로 경영진 </a:t>
            </a:r>
            <a:r>
              <a:rPr lang="en-US" altLang="ko-KR" baseline="0" dirty="0"/>
              <a:t>…</a:t>
            </a:r>
            <a:r>
              <a:rPr lang="ko-KR" altLang="en-US" baseline="0" dirty="0"/>
              <a:t>제공이 필요하고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임직원</a:t>
            </a:r>
            <a:r>
              <a:rPr lang="en-US" altLang="ko-KR" baseline="0" dirty="0"/>
              <a:t>…</a:t>
            </a:r>
            <a:r>
              <a:rPr lang="ko-KR" altLang="en-US" baseline="0" dirty="0"/>
              <a:t>확보되고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업무담당자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상태입니다</a:t>
            </a:r>
            <a:r>
              <a:rPr lang="en-US" altLang="ko-KR" baseline="0" dirty="0"/>
              <a:t>.</a:t>
            </a:r>
          </a:p>
          <a:p>
            <a:pPr eaLnBrk="1" hangingPunct="1"/>
            <a:endParaRPr lang="en-US" altLang="ko-KR" baseline="0" dirty="0"/>
          </a:p>
          <a:p>
            <a:pPr eaLnBrk="1" hangingPunct="1"/>
            <a:r>
              <a:rPr lang="ko-KR" altLang="en-US" baseline="0" dirty="0"/>
              <a:t>이에 </a:t>
            </a:r>
            <a:r>
              <a:rPr lang="en-US" altLang="ko-KR" baseline="0" dirty="0"/>
              <a:t>5</a:t>
            </a:r>
            <a:r>
              <a:rPr lang="ko-KR" altLang="en-US" baseline="0" dirty="0"/>
              <a:t>개 관점으로 구축 목표를 수립하였으며</a:t>
            </a:r>
            <a:endParaRPr lang="en-US" altLang="ko-KR" baseline="0" dirty="0"/>
          </a:p>
          <a:p>
            <a:pPr eaLnBrk="1" hangingPunct="1"/>
            <a:r>
              <a:rPr lang="en-US" altLang="ko-KR" baseline="0" dirty="0"/>
              <a:t>1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2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3 …</a:t>
            </a:r>
            <a:r>
              <a:rPr lang="ko-KR" altLang="en-US" baseline="0" dirty="0"/>
              <a:t>제공하겠습니다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4 …</a:t>
            </a:r>
            <a:r>
              <a:rPr lang="ko-KR" altLang="en-US" baseline="0" dirty="0"/>
              <a:t>구축 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5 …</a:t>
            </a:r>
            <a:r>
              <a:rPr lang="ko-KR" altLang="en-US" baseline="0" dirty="0"/>
              <a:t>표준화를 수행하겠습니다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1638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fld id="{98C7C6A1-EE3B-4C38-BC56-5D7E3D1535CA}" type="slidenum">
              <a:rPr lang="en-US" altLang="ko-KR" sz="1300" b="0" smtClean="0">
                <a:latin typeface="돋움" panose="020B0600000101010101" pitchFamily="50" charset="-127"/>
                <a:ea typeface="돋움" panose="020B0600000101010101" pitchFamily="50" charset="-127"/>
              </a:rPr>
              <a:pPr/>
              <a:t>12</a:t>
            </a:fld>
            <a:endParaRPr lang="en-US" altLang="ko-KR" sz="1300" b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65806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ko-KR" altLang="en-US" dirty="0"/>
              <a:t>추진 배경 및 구축 목표입니다</a:t>
            </a:r>
            <a:r>
              <a:rPr lang="en-US" altLang="ko-KR" dirty="0"/>
              <a:t>.</a:t>
            </a:r>
          </a:p>
          <a:p>
            <a:pPr eaLnBrk="1" hangingPunct="1"/>
            <a:r>
              <a:rPr lang="ko-KR" altLang="en-US" dirty="0"/>
              <a:t>추진 배경으로는 </a:t>
            </a:r>
            <a:endParaRPr lang="en-US" altLang="ko-KR" dirty="0"/>
          </a:p>
          <a:p>
            <a:pPr eaLnBrk="1" hangingPunct="1"/>
            <a:r>
              <a:rPr lang="ko-KR" altLang="en-US" dirty="0"/>
              <a:t>첫째 시스템 측면으로 인사</a:t>
            </a:r>
            <a:r>
              <a:rPr lang="en-US" altLang="ko-KR" dirty="0"/>
              <a:t>/</a:t>
            </a:r>
            <a:r>
              <a:rPr lang="ko-KR" altLang="en-US" dirty="0"/>
              <a:t>평가</a:t>
            </a:r>
            <a:r>
              <a:rPr lang="ko-KR" altLang="en-US" baseline="0" dirty="0"/>
              <a:t> 시스템 별도 운영에 따른 정보의 연계성 부족 및 선진 프로세스</a:t>
            </a:r>
            <a:r>
              <a:rPr lang="en-US" altLang="ko-KR" baseline="0" dirty="0"/>
              <a:t>…. </a:t>
            </a:r>
            <a:r>
              <a:rPr lang="ko-KR" altLang="en-US" baseline="0" dirty="0"/>
              <a:t>의사결정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미흡 상태입니다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ko-KR" altLang="en-US" baseline="0" dirty="0"/>
              <a:t>둘째 사용자 요구 기대 측면으로 경영진 </a:t>
            </a:r>
            <a:r>
              <a:rPr lang="en-US" altLang="ko-KR" baseline="0" dirty="0"/>
              <a:t>…</a:t>
            </a:r>
            <a:r>
              <a:rPr lang="ko-KR" altLang="en-US" baseline="0" dirty="0"/>
              <a:t>제공이 필요하고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임직원</a:t>
            </a:r>
            <a:r>
              <a:rPr lang="en-US" altLang="ko-KR" baseline="0" dirty="0"/>
              <a:t>…</a:t>
            </a:r>
            <a:r>
              <a:rPr lang="ko-KR" altLang="en-US" baseline="0" dirty="0"/>
              <a:t>확보되고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업무담당자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상태입니다</a:t>
            </a:r>
            <a:r>
              <a:rPr lang="en-US" altLang="ko-KR" baseline="0" dirty="0"/>
              <a:t>.</a:t>
            </a:r>
          </a:p>
          <a:p>
            <a:pPr eaLnBrk="1" hangingPunct="1"/>
            <a:endParaRPr lang="en-US" altLang="ko-KR" baseline="0" dirty="0"/>
          </a:p>
          <a:p>
            <a:pPr eaLnBrk="1" hangingPunct="1"/>
            <a:r>
              <a:rPr lang="ko-KR" altLang="en-US" baseline="0" dirty="0"/>
              <a:t>이에 </a:t>
            </a:r>
            <a:r>
              <a:rPr lang="en-US" altLang="ko-KR" baseline="0" dirty="0"/>
              <a:t>5</a:t>
            </a:r>
            <a:r>
              <a:rPr lang="ko-KR" altLang="en-US" baseline="0" dirty="0"/>
              <a:t>개 관점으로 구축 목표를 수립하였으며</a:t>
            </a:r>
            <a:endParaRPr lang="en-US" altLang="ko-KR" baseline="0" dirty="0"/>
          </a:p>
          <a:p>
            <a:pPr eaLnBrk="1" hangingPunct="1"/>
            <a:r>
              <a:rPr lang="en-US" altLang="ko-KR" baseline="0" dirty="0"/>
              <a:t>1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2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3 …</a:t>
            </a:r>
            <a:r>
              <a:rPr lang="ko-KR" altLang="en-US" baseline="0" dirty="0"/>
              <a:t>제공하겠습니다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4 …</a:t>
            </a:r>
            <a:r>
              <a:rPr lang="ko-KR" altLang="en-US" baseline="0" dirty="0"/>
              <a:t>구축 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5 …</a:t>
            </a:r>
            <a:r>
              <a:rPr lang="ko-KR" altLang="en-US" baseline="0" dirty="0"/>
              <a:t>표준화를 수행하겠습니다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1638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fld id="{98C7C6A1-EE3B-4C38-BC56-5D7E3D1535CA}" type="slidenum">
              <a:rPr lang="en-US" altLang="ko-KR" sz="1300" b="0" smtClean="0">
                <a:latin typeface="돋움" panose="020B0600000101010101" pitchFamily="50" charset="-127"/>
                <a:ea typeface="돋움" panose="020B0600000101010101" pitchFamily="50" charset="-127"/>
              </a:rPr>
              <a:pPr/>
              <a:t>13</a:t>
            </a:fld>
            <a:endParaRPr lang="en-US" altLang="ko-KR" sz="1300" b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212884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8371" name="슬라이드 노트 개체 틀 2"/>
          <p:cNvSpPr>
            <a:spLocks noGrp="1"/>
          </p:cNvSpPr>
          <p:nvPr>
            <p:ph type="body" idx="1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  <a:defRPr/>
            </a:pPr>
            <a:r>
              <a:rPr lang="ko-KR" altLang="en-US" dirty="0"/>
              <a:t>제안의 구성은 </a:t>
            </a:r>
            <a:endParaRPr lang="en-US" altLang="ko-KR" dirty="0"/>
          </a:p>
          <a:p>
            <a:pPr eaLnBrk="1" hangingPunct="1">
              <a:spcBef>
                <a:spcPct val="0"/>
              </a:spcBef>
              <a:defRPr/>
            </a:pPr>
            <a:r>
              <a:rPr lang="ko-KR" altLang="en-US" dirty="0"/>
              <a:t>제안의 개요</a:t>
            </a:r>
            <a:r>
              <a:rPr lang="en-US" altLang="ko-KR" dirty="0"/>
              <a:t>,</a:t>
            </a:r>
            <a:r>
              <a:rPr lang="en-US" altLang="ko-KR" baseline="0" dirty="0"/>
              <a:t> … </a:t>
            </a:r>
            <a:r>
              <a:rPr lang="ko-KR" altLang="en-US" baseline="0" dirty="0" err="1"/>
              <a:t>제안사</a:t>
            </a:r>
            <a:r>
              <a:rPr lang="ko-KR" altLang="en-US" baseline="0" dirty="0"/>
              <a:t> 일반 현황</a:t>
            </a:r>
            <a:r>
              <a:rPr lang="ko-KR" altLang="en-US" dirty="0"/>
              <a:t> 구성되며</a:t>
            </a:r>
            <a:r>
              <a:rPr lang="en-US" altLang="ko-KR" dirty="0"/>
              <a:t>, </a:t>
            </a:r>
            <a:r>
              <a:rPr lang="ko-KR" altLang="en-US" dirty="0"/>
              <a:t>약 </a:t>
            </a:r>
            <a:r>
              <a:rPr lang="en-US" altLang="ko-KR" dirty="0"/>
              <a:t>40</a:t>
            </a:r>
            <a:r>
              <a:rPr lang="ko-KR" altLang="en-US" dirty="0"/>
              <a:t>여분 제안 내용에 대하여 제안하며</a:t>
            </a:r>
            <a:endParaRPr lang="en-US" altLang="ko-KR" dirty="0"/>
          </a:p>
          <a:p>
            <a:pPr eaLnBrk="1" hangingPunct="1">
              <a:spcBef>
                <a:spcPct val="0"/>
              </a:spcBef>
              <a:defRPr/>
            </a:pPr>
            <a:r>
              <a:rPr lang="ko-KR" altLang="en-US" dirty="0"/>
              <a:t>질의 응답 시간을 통하여 여러분의 궁금증을 해결하도록 하겠습니다</a:t>
            </a:r>
            <a:r>
              <a:rPr lang="en-US" altLang="ko-KR" dirty="0"/>
              <a:t>.</a:t>
            </a:r>
          </a:p>
        </p:txBody>
      </p:sp>
      <p:sp>
        <p:nvSpPr>
          <p:cNvPr id="14340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fld id="{9224E432-9271-4360-9D3D-1EC1C9FAB2C1}" type="slidenum">
              <a:rPr kumimoji="0" lang="ko-KR" altLang="en-US" sz="1300" b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14</a:t>
            </a:fld>
            <a:endParaRPr kumimoji="0" lang="ko-KR" altLang="en-US" sz="1300" b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737242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ko-KR" altLang="en-US" dirty="0"/>
              <a:t>추진 배경 및 구축 목표입니다</a:t>
            </a:r>
            <a:r>
              <a:rPr lang="en-US" altLang="ko-KR" dirty="0"/>
              <a:t>.</a:t>
            </a:r>
          </a:p>
          <a:p>
            <a:pPr eaLnBrk="1" hangingPunct="1"/>
            <a:r>
              <a:rPr lang="ko-KR" altLang="en-US" dirty="0"/>
              <a:t>추진 배경으로는 </a:t>
            </a:r>
            <a:endParaRPr lang="en-US" altLang="ko-KR" dirty="0"/>
          </a:p>
          <a:p>
            <a:pPr eaLnBrk="1" hangingPunct="1"/>
            <a:r>
              <a:rPr lang="ko-KR" altLang="en-US" dirty="0"/>
              <a:t>첫째 시스템 측면으로 인사</a:t>
            </a:r>
            <a:r>
              <a:rPr lang="en-US" altLang="ko-KR" dirty="0"/>
              <a:t>/</a:t>
            </a:r>
            <a:r>
              <a:rPr lang="ko-KR" altLang="en-US" dirty="0"/>
              <a:t>평가</a:t>
            </a:r>
            <a:r>
              <a:rPr lang="ko-KR" altLang="en-US" baseline="0" dirty="0"/>
              <a:t> 시스템 별도 운영에 따른 정보의 연계성 부족 및 선진 프로세스</a:t>
            </a:r>
            <a:r>
              <a:rPr lang="en-US" altLang="ko-KR" baseline="0" dirty="0"/>
              <a:t>…. </a:t>
            </a:r>
            <a:r>
              <a:rPr lang="ko-KR" altLang="en-US" baseline="0" dirty="0"/>
              <a:t>의사결정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미흡 상태입니다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ko-KR" altLang="en-US" baseline="0" dirty="0"/>
              <a:t>둘째 사용자 요구 기대 측면으로 경영진 </a:t>
            </a:r>
            <a:r>
              <a:rPr lang="en-US" altLang="ko-KR" baseline="0" dirty="0"/>
              <a:t>…</a:t>
            </a:r>
            <a:r>
              <a:rPr lang="ko-KR" altLang="en-US" baseline="0" dirty="0"/>
              <a:t>제공이 필요하고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임직원</a:t>
            </a:r>
            <a:r>
              <a:rPr lang="en-US" altLang="ko-KR" baseline="0" dirty="0"/>
              <a:t>…</a:t>
            </a:r>
            <a:r>
              <a:rPr lang="ko-KR" altLang="en-US" baseline="0" dirty="0"/>
              <a:t>확보되고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업무담당자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상태입니다</a:t>
            </a:r>
            <a:r>
              <a:rPr lang="en-US" altLang="ko-KR" baseline="0" dirty="0"/>
              <a:t>.</a:t>
            </a:r>
          </a:p>
          <a:p>
            <a:pPr eaLnBrk="1" hangingPunct="1"/>
            <a:endParaRPr lang="en-US" altLang="ko-KR" baseline="0" dirty="0"/>
          </a:p>
          <a:p>
            <a:pPr eaLnBrk="1" hangingPunct="1"/>
            <a:r>
              <a:rPr lang="ko-KR" altLang="en-US" baseline="0" dirty="0"/>
              <a:t>이에 </a:t>
            </a:r>
            <a:r>
              <a:rPr lang="en-US" altLang="ko-KR" baseline="0" dirty="0"/>
              <a:t>5</a:t>
            </a:r>
            <a:r>
              <a:rPr lang="ko-KR" altLang="en-US" baseline="0" dirty="0"/>
              <a:t>개 관점으로 구축 목표를 수립하였으며</a:t>
            </a:r>
            <a:endParaRPr lang="en-US" altLang="ko-KR" baseline="0" dirty="0"/>
          </a:p>
          <a:p>
            <a:pPr eaLnBrk="1" hangingPunct="1"/>
            <a:r>
              <a:rPr lang="en-US" altLang="ko-KR" baseline="0" dirty="0"/>
              <a:t>1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2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3 …</a:t>
            </a:r>
            <a:r>
              <a:rPr lang="ko-KR" altLang="en-US" baseline="0" dirty="0"/>
              <a:t>제공하겠습니다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4 …</a:t>
            </a:r>
            <a:r>
              <a:rPr lang="ko-KR" altLang="en-US" baseline="0" dirty="0"/>
              <a:t>구축 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5 …</a:t>
            </a:r>
            <a:r>
              <a:rPr lang="ko-KR" altLang="en-US" baseline="0" dirty="0"/>
              <a:t>표준화를 수행하겠습니다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1638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fld id="{98C7C6A1-EE3B-4C38-BC56-5D7E3D1535CA}" type="slidenum">
              <a:rPr lang="en-US" altLang="ko-KR" sz="1300" b="0" smtClean="0">
                <a:latin typeface="돋움" panose="020B0600000101010101" pitchFamily="50" charset="-127"/>
                <a:ea typeface="돋움" panose="020B0600000101010101" pitchFamily="50" charset="-127"/>
              </a:rPr>
              <a:pPr/>
              <a:t>15</a:t>
            </a:fld>
            <a:endParaRPr lang="en-US" altLang="ko-KR" sz="1300" b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200085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ko-KR" altLang="en-US" dirty="0"/>
              <a:t>추진 배경 및 구축 목표입니다</a:t>
            </a:r>
            <a:r>
              <a:rPr lang="en-US" altLang="ko-KR" dirty="0"/>
              <a:t>.</a:t>
            </a:r>
          </a:p>
          <a:p>
            <a:pPr eaLnBrk="1" hangingPunct="1"/>
            <a:r>
              <a:rPr lang="ko-KR" altLang="en-US" dirty="0"/>
              <a:t>추진 배경으로는 </a:t>
            </a:r>
            <a:endParaRPr lang="en-US" altLang="ko-KR" dirty="0"/>
          </a:p>
          <a:p>
            <a:pPr eaLnBrk="1" hangingPunct="1"/>
            <a:r>
              <a:rPr lang="ko-KR" altLang="en-US" dirty="0"/>
              <a:t>첫째 시스템 측면으로 인사</a:t>
            </a:r>
            <a:r>
              <a:rPr lang="en-US" altLang="ko-KR" dirty="0"/>
              <a:t>/</a:t>
            </a:r>
            <a:r>
              <a:rPr lang="ko-KR" altLang="en-US" dirty="0"/>
              <a:t>평가</a:t>
            </a:r>
            <a:r>
              <a:rPr lang="ko-KR" altLang="en-US" baseline="0" dirty="0"/>
              <a:t> 시스템 별도 운영에 따른 정보의 연계성 부족 및 선진 프로세스</a:t>
            </a:r>
            <a:r>
              <a:rPr lang="en-US" altLang="ko-KR" baseline="0" dirty="0"/>
              <a:t>…. </a:t>
            </a:r>
            <a:r>
              <a:rPr lang="ko-KR" altLang="en-US" baseline="0" dirty="0"/>
              <a:t>의사결정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미흡 상태입니다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ko-KR" altLang="en-US" baseline="0" dirty="0"/>
              <a:t>둘째 사용자 요구 기대 측면으로 경영진 </a:t>
            </a:r>
            <a:r>
              <a:rPr lang="en-US" altLang="ko-KR" baseline="0" dirty="0"/>
              <a:t>…</a:t>
            </a:r>
            <a:r>
              <a:rPr lang="ko-KR" altLang="en-US" baseline="0" dirty="0"/>
              <a:t>제공이 필요하고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임직원</a:t>
            </a:r>
            <a:r>
              <a:rPr lang="en-US" altLang="ko-KR" baseline="0" dirty="0"/>
              <a:t>…</a:t>
            </a:r>
            <a:r>
              <a:rPr lang="ko-KR" altLang="en-US" baseline="0" dirty="0"/>
              <a:t>확보되고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업무담당자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상태입니다</a:t>
            </a:r>
            <a:r>
              <a:rPr lang="en-US" altLang="ko-KR" baseline="0" dirty="0"/>
              <a:t>.</a:t>
            </a:r>
          </a:p>
          <a:p>
            <a:pPr eaLnBrk="1" hangingPunct="1"/>
            <a:endParaRPr lang="en-US" altLang="ko-KR" baseline="0" dirty="0"/>
          </a:p>
          <a:p>
            <a:pPr eaLnBrk="1" hangingPunct="1"/>
            <a:r>
              <a:rPr lang="ko-KR" altLang="en-US" baseline="0" dirty="0"/>
              <a:t>이에 </a:t>
            </a:r>
            <a:r>
              <a:rPr lang="en-US" altLang="ko-KR" baseline="0" dirty="0"/>
              <a:t>5</a:t>
            </a:r>
            <a:r>
              <a:rPr lang="ko-KR" altLang="en-US" baseline="0" dirty="0"/>
              <a:t>개 관점으로 구축 목표를 수립하였으며</a:t>
            </a:r>
            <a:endParaRPr lang="en-US" altLang="ko-KR" baseline="0" dirty="0"/>
          </a:p>
          <a:p>
            <a:pPr eaLnBrk="1" hangingPunct="1"/>
            <a:r>
              <a:rPr lang="en-US" altLang="ko-KR" baseline="0" dirty="0"/>
              <a:t>1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2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3 …</a:t>
            </a:r>
            <a:r>
              <a:rPr lang="ko-KR" altLang="en-US" baseline="0" dirty="0"/>
              <a:t>제공하겠습니다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4 …</a:t>
            </a:r>
            <a:r>
              <a:rPr lang="ko-KR" altLang="en-US" baseline="0" dirty="0"/>
              <a:t>구축 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5 …</a:t>
            </a:r>
            <a:r>
              <a:rPr lang="ko-KR" altLang="en-US" baseline="0" dirty="0"/>
              <a:t>표준화를 수행하겠습니다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1638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fld id="{98C7C6A1-EE3B-4C38-BC56-5D7E3D1535CA}" type="slidenum">
              <a:rPr lang="en-US" altLang="ko-KR" sz="1300" b="0" smtClean="0">
                <a:latin typeface="돋움" panose="020B0600000101010101" pitchFamily="50" charset="-127"/>
                <a:ea typeface="돋움" panose="020B0600000101010101" pitchFamily="50" charset="-127"/>
              </a:rPr>
              <a:pPr/>
              <a:t>16</a:t>
            </a:fld>
            <a:endParaRPr lang="en-US" altLang="ko-KR" sz="1300" b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227684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8371" name="슬라이드 노트 개체 틀 2"/>
          <p:cNvSpPr>
            <a:spLocks noGrp="1"/>
          </p:cNvSpPr>
          <p:nvPr>
            <p:ph type="body" idx="1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  <a:defRPr/>
            </a:pPr>
            <a:r>
              <a:rPr lang="ko-KR" altLang="en-US" dirty="0"/>
              <a:t>제안의 구성은 </a:t>
            </a:r>
            <a:endParaRPr lang="en-US" altLang="ko-KR" dirty="0"/>
          </a:p>
          <a:p>
            <a:pPr eaLnBrk="1" hangingPunct="1">
              <a:spcBef>
                <a:spcPct val="0"/>
              </a:spcBef>
              <a:defRPr/>
            </a:pPr>
            <a:r>
              <a:rPr lang="ko-KR" altLang="en-US" dirty="0"/>
              <a:t>제안의 개요</a:t>
            </a:r>
            <a:r>
              <a:rPr lang="en-US" altLang="ko-KR" dirty="0"/>
              <a:t>,</a:t>
            </a:r>
            <a:r>
              <a:rPr lang="en-US" altLang="ko-KR" baseline="0" dirty="0"/>
              <a:t> … </a:t>
            </a:r>
            <a:r>
              <a:rPr lang="ko-KR" altLang="en-US" baseline="0" dirty="0" err="1"/>
              <a:t>제안사</a:t>
            </a:r>
            <a:r>
              <a:rPr lang="ko-KR" altLang="en-US" baseline="0" dirty="0"/>
              <a:t> 일반 현황</a:t>
            </a:r>
            <a:r>
              <a:rPr lang="ko-KR" altLang="en-US" dirty="0"/>
              <a:t> 구성되며</a:t>
            </a:r>
            <a:r>
              <a:rPr lang="en-US" altLang="ko-KR" dirty="0"/>
              <a:t>, </a:t>
            </a:r>
            <a:r>
              <a:rPr lang="ko-KR" altLang="en-US" dirty="0"/>
              <a:t>약 </a:t>
            </a:r>
            <a:r>
              <a:rPr lang="en-US" altLang="ko-KR" dirty="0"/>
              <a:t>40</a:t>
            </a:r>
            <a:r>
              <a:rPr lang="ko-KR" altLang="en-US" dirty="0"/>
              <a:t>여분 제안 내용에 대하여 제안하며</a:t>
            </a:r>
            <a:endParaRPr lang="en-US" altLang="ko-KR" dirty="0"/>
          </a:p>
          <a:p>
            <a:pPr eaLnBrk="1" hangingPunct="1">
              <a:spcBef>
                <a:spcPct val="0"/>
              </a:spcBef>
              <a:defRPr/>
            </a:pPr>
            <a:r>
              <a:rPr lang="ko-KR" altLang="en-US" dirty="0"/>
              <a:t>질의 응답 시간을 통하여 여러분의 궁금증을 해결하도록 하겠습니다</a:t>
            </a:r>
            <a:r>
              <a:rPr lang="en-US" altLang="ko-KR" dirty="0"/>
              <a:t>.</a:t>
            </a:r>
          </a:p>
        </p:txBody>
      </p:sp>
      <p:sp>
        <p:nvSpPr>
          <p:cNvPr id="14340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fld id="{9224E432-9271-4360-9D3D-1EC1C9FAB2C1}" type="slidenum">
              <a:rPr kumimoji="0" lang="ko-KR" altLang="en-US" sz="1300" b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17</a:t>
            </a:fld>
            <a:endParaRPr kumimoji="0" lang="ko-KR" altLang="en-US" sz="1300" b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704720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ko-KR" altLang="en-US" dirty="0"/>
              <a:t>추진 배경 및 구축 목표입니다</a:t>
            </a:r>
            <a:r>
              <a:rPr lang="en-US" altLang="ko-KR" dirty="0"/>
              <a:t>.</a:t>
            </a:r>
          </a:p>
          <a:p>
            <a:pPr eaLnBrk="1" hangingPunct="1"/>
            <a:r>
              <a:rPr lang="ko-KR" altLang="en-US" dirty="0"/>
              <a:t>추진 배경으로는 </a:t>
            </a:r>
            <a:endParaRPr lang="en-US" altLang="ko-KR" dirty="0"/>
          </a:p>
          <a:p>
            <a:pPr eaLnBrk="1" hangingPunct="1"/>
            <a:r>
              <a:rPr lang="ko-KR" altLang="en-US" dirty="0"/>
              <a:t>첫째 시스템 측면으로 인사</a:t>
            </a:r>
            <a:r>
              <a:rPr lang="en-US" altLang="ko-KR" dirty="0"/>
              <a:t>/</a:t>
            </a:r>
            <a:r>
              <a:rPr lang="ko-KR" altLang="en-US" dirty="0"/>
              <a:t>평가</a:t>
            </a:r>
            <a:r>
              <a:rPr lang="ko-KR" altLang="en-US" baseline="0" dirty="0"/>
              <a:t> 시스템 별도 운영에 따른 정보의 연계성 부족 및 선진 프로세스</a:t>
            </a:r>
            <a:r>
              <a:rPr lang="en-US" altLang="ko-KR" baseline="0" dirty="0"/>
              <a:t>…. </a:t>
            </a:r>
            <a:r>
              <a:rPr lang="ko-KR" altLang="en-US" baseline="0" dirty="0"/>
              <a:t>의사결정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미흡 상태입니다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ko-KR" altLang="en-US" baseline="0" dirty="0"/>
              <a:t>둘째 사용자 요구 기대 측면으로 경영진 </a:t>
            </a:r>
            <a:r>
              <a:rPr lang="en-US" altLang="ko-KR" baseline="0" dirty="0"/>
              <a:t>…</a:t>
            </a:r>
            <a:r>
              <a:rPr lang="ko-KR" altLang="en-US" baseline="0" dirty="0"/>
              <a:t>제공이 필요하고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임직원</a:t>
            </a:r>
            <a:r>
              <a:rPr lang="en-US" altLang="ko-KR" baseline="0" dirty="0"/>
              <a:t>…</a:t>
            </a:r>
            <a:r>
              <a:rPr lang="ko-KR" altLang="en-US" baseline="0" dirty="0"/>
              <a:t>확보되고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업무담당자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상태입니다</a:t>
            </a:r>
            <a:r>
              <a:rPr lang="en-US" altLang="ko-KR" baseline="0" dirty="0"/>
              <a:t>.</a:t>
            </a:r>
          </a:p>
          <a:p>
            <a:pPr eaLnBrk="1" hangingPunct="1"/>
            <a:endParaRPr lang="en-US" altLang="ko-KR" baseline="0" dirty="0"/>
          </a:p>
          <a:p>
            <a:pPr eaLnBrk="1" hangingPunct="1"/>
            <a:r>
              <a:rPr lang="ko-KR" altLang="en-US" baseline="0" dirty="0"/>
              <a:t>이에 </a:t>
            </a:r>
            <a:r>
              <a:rPr lang="en-US" altLang="ko-KR" baseline="0" dirty="0"/>
              <a:t>5</a:t>
            </a:r>
            <a:r>
              <a:rPr lang="ko-KR" altLang="en-US" baseline="0" dirty="0"/>
              <a:t>개 관점으로 구축 목표를 수립하였으며</a:t>
            </a:r>
            <a:endParaRPr lang="en-US" altLang="ko-KR" baseline="0" dirty="0"/>
          </a:p>
          <a:p>
            <a:pPr eaLnBrk="1" hangingPunct="1"/>
            <a:r>
              <a:rPr lang="en-US" altLang="ko-KR" baseline="0" dirty="0"/>
              <a:t>1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2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3 …</a:t>
            </a:r>
            <a:r>
              <a:rPr lang="ko-KR" altLang="en-US" baseline="0" dirty="0"/>
              <a:t>제공하겠습니다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4 …</a:t>
            </a:r>
            <a:r>
              <a:rPr lang="ko-KR" altLang="en-US" baseline="0" dirty="0"/>
              <a:t>구축 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5 …</a:t>
            </a:r>
            <a:r>
              <a:rPr lang="ko-KR" altLang="en-US" baseline="0" dirty="0"/>
              <a:t>표준화를 수행하겠습니다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1638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fld id="{98C7C6A1-EE3B-4C38-BC56-5D7E3D1535CA}" type="slidenum">
              <a:rPr lang="en-US" altLang="ko-KR" sz="1300" b="0" smtClean="0">
                <a:latin typeface="돋움" panose="020B0600000101010101" pitchFamily="50" charset="-127"/>
                <a:ea typeface="돋움" panose="020B0600000101010101" pitchFamily="50" charset="-127"/>
              </a:rPr>
              <a:pPr/>
              <a:t>18</a:t>
            </a:fld>
            <a:endParaRPr lang="en-US" altLang="ko-KR" sz="1300" b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625039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ko-KR" altLang="en-US" dirty="0"/>
              <a:t>추진 배경 및 구축 목표입니다</a:t>
            </a:r>
            <a:r>
              <a:rPr lang="en-US" altLang="ko-KR" dirty="0"/>
              <a:t>.</a:t>
            </a:r>
          </a:p>
          <a:p>
            <a:pPr eaLnBrk="1" hangingPunct="1"/>
            <a:r>
              <a:rPr lang="ko-KR" altLang="en-US" dirty="0"/>
              <a:t>추진 배경으로는 </a:t>
            </a:r>
            <a:endParaRPr lang="en-US" altLang="ko-KR" dirty="0"/>
          </a:p>
          <a:p>
            <a:pPr eaLnBrk="1" hangingPunct="1"/>
            <a:r>
              <a:rPr lang="ko-KR" altLang="en-US" dirty="0"/>
              <a:t>첫째 시스템 측면으로 인사</a:t>
            </a:r>
            <a:r>
              <a:rPr lang="en-US" altLang="ko-KR" dirty="0"/>
              <a:t>/</a:t>
            </a:r>
            <a:r>
              <a:rPr lang="ko-KR" altLang="en-US" dirty="0"/>
              <a:t>평가</a:t>
            </a:r>
            <a:r>
              <a:rPr lang="ko-KR" altLang="en-US" baseline="0" dirty="0"/>
              <a:t> 시스템 별도 운영에 따른 정보의 연계성 부족 및 선진 프로세스</a:t>
            </a:r>
            <a:r>
              <a:rPr lang="en-US" altLang="ko-KR" baseline="0" dirty="0"/>
              <a:t>…. </a:t>
            </a:r>
            <a:r>
              <a:rPr lang="ko-KR" altLang="en-US" baseline="0" dirty="0"/>
              <a:t>의사결정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미흡 상태입니다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ko-KR" altLang="en-US" baseline="0" dirty="0"/>
              <a:t>둘째 사용자 요구 기대 측면으로 경영진 </a:t>
            </a:r>
            <a:r>
              <a:rPr lang="en-US" altLang="ko-KR" baseline="0" dirty="0"/>
              <a:t>…</a:t>
            </a:r>
            <a:r>
              <a:rPr lang="ko-KR" altLang="en-US" baseline="0" dirty="0"/>
              <a:t>제공이 필요하고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임직원</a:t>
            </a:r>
            <a:r>
              <a:rPr lang="en-US" altLang="ko-KR" baseline="0" dirty="0"/>
              <a:t>…</a:t>
            </a:r>
            <a:r>
              <a:rPr lang="ko-KR" altLang="en-US" baseline="0" dirty="0"/>
              <a:t>확보되고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업무담당자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상태입니다</a:t>
            </a:r>
            <a:r>
              <a:rPr lang="en-US" altLang="ko-KR" baseline="0" dirty="0"/>
              <a:t>.</a:t>
            </a:r>
          </a:p>
          <a:p>
            <a:pPr eaLnBrk="1" hangingPunct="1"/>
            <a:endParaRPr lang="en-US" altLang="ko-KR" baseline="0" dirty="0"/>
          </a:p>
          <a:p>
            <a:pPr eaLnBrk="1" hangingPunct="1"/>
            <a:r>
              <a:rPr lang="ko-KR" altLang="en-US" baseline="0" dirty="0"/>
              <a:t>이에 </a:t>
            </a:r>
            <a:r>
              <a:rPr lang="en-US" altLang="ko-KR" baseline="0" dirty="0"/>
              <a:t>5</a:t>
            </a:r>
            <a:r>
              <a:rPr lang="ko-KR" altLang="en-US" baseline="0" dirty="0"/>
              <a:t>개 관점으로 구축 목표를 수립하였으며</a:t>
            </a:r>
            <a:endParaRPr lang="en-US" altLang="ko-KR" baseline="0" dirty="0"/>
          </a:p>
          <a:p>
            <a:pPr eaLnBrk="1" hangingPunct="1"/>
            <a:r>
              <a:rPr lang="en-US" altLang="ko-KR" baseline="0" dirty="0"/>
              <a:t>1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2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3 …</a:t>
            </a:r>
            <a:r>
              <a:rPr lang="ko-KR" altLang="en-US" baseline="0" dirty="0"/>
              <a:t>제공하겠습니다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4 …</a:t>
            </a:r>
            <a:r>
              <a:rPr lang="ko-KR" altLang="en-US" baseline="0" dirty="0"/>
              <a:t>구축 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5 …</a:t>
            </a:r>
            <a:r>
              <a:rPr lang="ko-KR" altLang="en-US" baseline="0" dirty="0"/>
              <a:t>표준화를 수행하겠습니다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1638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fld id="{98C7C6A1-EE3B-4C38-BC56-5D7E3D1535CA}" type="slidenum">
              <a:rPr lang="en-US" altLang="ko-KR" sz="1300" b="0" smtClean="0">
                <a:latin typeface="돋움" panose="020B0600000101010101" pitchFamily="50" charset="-127"/>
                <a:ea typeface="돋움" panose="020B0600000101010101" pitchFamily="50" charset="-127"/>
              </a:rPr>
              <a:pPr/>
              <a:t>19</a:t>
            </a:fld>
            <a:endParaRPr lang="en-US" altLang="ko-KR" sz="1300" b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826126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ko-KR" altLang="en-US" dirty="0"/>
              <a:t>추진 배경 및 구축 목표입니다</a:t>
            </a:r>
            <a:r>
              <a:rPr lang="en-US" altLang="ko-KR" dirty="0"/>
              <a:t>.</a:t>
            </a:r>
          </a:p>
          <a:p>
            <a:pPr eaLnBrk="1" hangingPunct="1"/>
            <a:r>
              <a:rPr lang="ko-KR" altLang="en-US" dirty="0"/>
              <a:t>추진 배경으로는 </a:t>
            </a:r>
            <a:endParaRPr lang="en-US" altLang="ko-KR" dirty="0"/>
          </a:p>
          <a:p>
            <a:pPr eaLnBrk="1" hangingPunct="1"/>
            <a:r>
              <a:rPr lang="ko-KR" altLang="en-US" dirty="0"/>
              <a:t>첫째 시스템 측면으로 인사</a:t>
            </a:r>
            <a:r>
              <a:rPr lang="en-US" altLang="ko-KR" dirty="0"/>
              <a:t>/</a:t>
            </a:r>
            <a:r>
              <a:rPr lang="ko-KR" altLang="en-US" dirty="0"/>
              <a:t>평가</a:t>
            </a:r>
            <a:r>
              <a:rPr lang="ko-KR" altLang="en-US" baseline="0" dirty="0"/>
              <a:t> 시스템 별도 운영에 따른 정보의 연계성 부족 및 선진 프로세스</a:t>
            </a:r>
            <a:r>
              <a:rPr lang="en-US" altLang="ko-KR" baseline="0" dirty="0"/>
              <a:t>…. </a:t>
            </a:r>
            <a:r>
              <a:rPr lang="ko-KR" altLang="en-US" baseline="0" dirty="0"/>
              <a:t>의사결정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미흡 상태입니다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ko-KR" altLang="en-US" baseline="0" dirty="0"/>
              <a:t>둘째 사용자 요구 기대 측면으로 경영진 </a:t>
            </a:r>
            <a:r>
              <a:rPr lang="en-US" altLang="ko-KR" baseline="0" dirty="0"/>
              <a:t>…</a:t>
            </a:r>
            <a:r>
              <a:rPr lang="ko-KR" altLang="en-US" baseline="0" dirty="0"/>
              <a:t>제공이 필요하고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임직원</a:t>
            </a:r>
            <a:r>
              <a:rPr lang="en-US" altLang="ko-KR" baseline="0" dirty="0"/>
              <a:t>…</a:t>
            </a:r>
            <a:r>
              <a:rPr lang="ko-KR" altLang="en-US" baseline="0" dirty="0"/>
              <a:t>확보되고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업무담당자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상태입니다</a:t>
            </a:r>
            <a:r>
              <a:rPr lang="en-US" altLang="ko-KR" baseline="0" dirty="0"/>
              <a:t>.</a:t>
            </a:r>
          </a:p>
          <a:p>
            <a:pPr eaLnBrk="1" hangingPunct="1"/>
            <a:endParaRPr lang="en-US" altLang="ko-KR" baseline="0" dirty="0"/>
          </a:p>
          <a:p>
            <a:pPr eaLnBrk="1" hangingPunct="1"/>
            <a:r>
              <a:rPr lang="ko-KR" altLang="en-US" baseline="0" dirty="0"/>
              <a:t>이에 </a:t>
            </a:r>
            <a:r>
              <a:rPr lang="en-US" altLang="ko-KR" baseline="0" dirty="0"/>
              <a:t>5</a:t>
            </a:r>
            <a:r>
              <a:rPr lang="ko-KR" altLang="en-US" baseline="0" dirty="0"/>
              <a:t>개 관점으로 구축 목표를 수립하였으며</a:t>
            </a:r>
            <a:endParaRPr lang="en-US" altLang="ko-KR" baseline="0" dirty="0"/>
          </a:p>
          <a:p>
            <a:pPr eaLnBrk="1" hangingPunct="1"/>
            <a:r>
              <a:rPr lang="en-US" altLang="ko-KR" baseline="0" dirty="0"/>
              <a:t>1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2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3 …</a:t>
            </a:r>
            <a:r>
              <a:rPr lang="ko-KR" altLang="en-US" baseline="0" dirty="0"/>
              <a:t>제공하겠습니다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4 …</a:t>
            </a:r>
            <a:r>
              <a:rPr lang="ko-KR" altLang="en-US" baseline="0" dirty="0"/>
              <a:t>구축 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5 …</a:t>
            </a:r>
            <a:r>
              <a:rPr lang="ko-KR" altLang="en-US" baseline="0" dirty="0"/>
              <a:t>표준화를 수행하겠습니다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1638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fld id="{98C7C6A1-EE3B-4C38-BC56-5D7E3D1535CA}" type="slidenum">
              <a:rPr lang="en-US" altLang="ko-KR" sz="1300" b="0" smtClean="0">
                <a:latin typeface="돋움" panose="020B0600000101010101" pitchFamily="50" charset="-127"/>
                <a:ea typeface="돋움" panose="020B0600000101010101" pitchFamily="50" charset="-127"/>
              </a:rPr>
              <a:pPr/>
              <a:t>20</a:t>
            </a:fld>
            <a:endParaRPr lang="en-US" altLang="ko-KR" sz="1300" b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222679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8371" name="슬라이드 노트 개체 틀 2"/>
          <p:cNvSpPr>
            <a:spLocks noGrp="1"/>
          </p:cNvSpPr>
          <p:nvPr>
            <p:ph type="body" idx="1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  <a:defRPr/>
            </a:pPr>
            <a:r>
              <a:rPr lang="ko-KR" altLang="en-US" dirty="0"/>
              <a:t>제안의 구성은 </a:t>
            </a:r>
            <a:endParaRPr lang="en-US" altLang="ko-KR" dirty="0"/>
          </a:p>
          <a:p>
            <a:pPr eaLnBrk="1" hangingPunct="1">
              <a:spcBef>
                <a:spcPct val="0"/>
              </a:spcBef>
              <a:defRPr/>
            </a:pPr>
            <a:r>
              <a:rPr lang="ko-KR" altLang="en-US" dirty="0"/>
              <a:t>제안의 개요</a:t>
            </a:r>
            <a:r>
              <a:rPr lang="en-US" altLang="ko-KR" dirty="0"/>
              <a:t>,</a:t>
            </a:r>
            <a:r>
              <a:rPr lang="en-US" altLang="ko-KR" baseline="0" dirty="0"/>
              <a:t> … </a:t>
            </a:r>
            <a:r>
              <a:rPr lang="ko-KR" altLang="en-US" baseline="0" dirty="0" err="1"/>
              <a:t>제안사</a:t>
            </a:r>
            <a:r>
              <a:rPr lang="ko-KR" altLang="en-US" baseline="0" dirty="0"/>
              <a:t> 일반 현황</a:t>
            </a:r>
            <a:r>
              <a:rPr lang="ko-KR" altLang="en-US" dirty="0"/>
              <a:t> 구성되며</a:t>
            </a:r>
            <a:r>
              <a:rPr lang="en-US" altLang="ko-KR" dirty="0"/>
              <a:t>, </a:t>
            </a:r>
            <a:r>
              <a:rPr lang="ko-KR" altLang="en-US" dirty="0"/>
              <a:t>약 </a:t>
            </a:r>
            <a:r>
              <a:rPr lang="en-US" altLang="ko-KR" dirty="0"/>
              <a:t>40</a:t>
            </a:r>
            <a:r>
              <a:rPr lang="ko-KR" altLang="en-US" dirty="0"/>
              <a:t>여분 제안 내용에 대하여 제안하며</a:t>
            </a:r>
            <a:endParaRPr lang="en-US" altLang="ko-KR" dirty="0"/>
          </a:p>
          <a:p>
            <a:pPr eaLnBrk="1" hangingPunct="1">
              <a:spcBef>
                <a:spcPct val="0"/>
              </a:spcBef>
              <a:defRPr/>
            </a:pPr>
            <a:r>
              <a:rPr lang="ko-KR" altLang="en-US" dirty="0"/>
              <a:t>질의 응답 시간을 통하여 여러분의 궁금증을 해결하도록 하겠습니다</a:t>
            </a:r>
            <a:r>
              <a:rPr lang="en-US" altLang="ko-KR" dirty="0"/>
              <a:t>.</a:t>
            </a:r>
          </a:p>
        </p:txBody>
      </p:sp>
      <p:sp>
        <p:nvSpPr>
          <p:cNvPr id="14340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fld id="{9224E432-9271-4360-9D3D-1EC1C9FAB2C1}" type="slidenum">
              <a:rPr kumimoji="0" lang="ko-KR" altLang="en-US" sz="1300" b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3</a:t>
            </a:fld>
            <a:endParaRPr kumimoji="0" lang="ko-KR" altLang="en-US" sz="1300" b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041588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ko-KR" altLang="en-US" dirty="0"/>
              <a:t>추진 배경 및 구축 목표입니다</a:t>
            </a:r>
            <a:r>
              <a:rPr lang="en-US" altLang="ko-KR" dirty="0"/>
              <a:t>.</a:t>
            </a:r>
          </a:p>
          <a:p>
            <a:pPr eaLnBrk="1" hangingPunct="1"/>
            <a:r>
              <a:rPr lang="ko-KR" altLang="en-US" dirty="0"/>
              <a:t>추진 배경으로는 </a:t>
            </a:r>
            <a:endParaRPr lang="en-US" altLang="ko-KR" dirty="0"/>
          </a:p>
          <a:p>
            <a:pPr eaLnBrk="1" hangingPunct="1"/>
            <a:r>
              <a:rPr lang="ko-KR" altLang="en-US" dirty="0"/>
              <a:t>첫째 시스템 측면으로 인사</a:t>
            </a:r>
            <a:r>
              <a:rPr lang="en-US" altLang="ko-KR" dirty="0"/>
              <a:t>/</a:t>
            </a:r>
            <a:r>
              <a:rPr lang="ko-KR" altLang="en-US" dirty="0"/>
              <a:t>평가</a:t>
            </a:r>
            <a:r>
              <a:rPr lang="ko-KR" altLang="en-US" baseline="0" dirty="0"/>
              <a:t> 시스템 별도 운영에 따른 정보의 연계성 부족 및 선진 프로세스</a:t>
            </a:r>
            <a:r>
              <a:rPr lang="en-US" altLang="ko-KR" baseline="0" dirty="0"/>
              <a:t>…. </a:t>
            </a:r>
            <a:r>
              <a:rPr lang="ko-KR" altLang="en-US" baseline="0" dirty="0"/>
              <a:t>의사결정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미흡 상태입니다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ko-KR" altLang="en-US" baseline="0" dirty="0"/>
              <a:t>둘째 사용자 요구 기대 측면으로 경영진 </a:t>
            </a:r>
            <a:r>
              <a:rPr lang="en-US" altLang="ko-KR" baseline="0" dirty="0"/>
              <a:t>…</a:t>
            </a:r>
            <a:r>
              <a:rPr lang="ko-KR" altLang="en-US" baseline="0" dirty="0"/>
              <a:t>제공이 필요하고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임직원</a:t>
            </a:r>
            <a:r>
              <a:rPr lang="en-US" altLang="ko-KR" baseline="0" dirty="0"/>
              <a:t>…</a:t>
            </a:r>
            <a:r>
              <a:rPr lang="ko-KR" altLang="en-US" baseline="0" dirty="0"/>
              <a:t>확보되고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업무담당자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상태입니다</a:t>
            </a:r>
            <a:r>
              <a:rPr lang="en-US" altLang="ko-KR" baseline="0" dirty="0"/>
              <a:t>.</a:t>
            </a:r>
          </a:p>
          <a:p>
            <a:pPr eaLnBrk="1" hangingPunct="1"/>
            <a:endParaRPr lang="en-US" altLang="ko-KR" baseline="0" dirty="0"/>
          </a:p>
          <a:p>
            <a:pPr eaLnBrk="1" hangingPunct="1"/>
            <a:r>
              <a:rPr lang="ko-KR" altLang="en-US" baseline="0" dirty="0"/>
              <a:t>이에 </a:t>
            </a:r>
            <a:r>
              <a:rPr lang="en-US" altLang="ko-KR" baseline="0" dirty="0"/>
              <a:t>5</a:t>
            </a:r>
            <a:r>
              <a:rPr lang="ko-KR" altLang="en-US" baseline="0" dirty="0"/>
              <a:t>개 관점으로 구축 목표를 수립하였으며</a:t>
            </a:r>
            <a:endParaRPr lang="en-US" altLang="ko-KR" baseline="0" dirty="0"/>
          </a:p>
          <a:p>
            <a:pPr eaLnBrk="1" hangingPunct="1"/>
            <a:r>
              <a:rPr lang="en-US" altLang="ko-KR" baseline="0" dirty="0"/>
              <a:t>1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2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3 …</a:t>
            </a:r>
            <a:r>
              <a:rPr lang="ko-KR" altLang="en-US" baseline="0" dirty="0"/>
              <a:t>제공하겠습니다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4 …</a:t>
            </a:r>
            <a:r>
              <a:rPr lang="ko-KR" altLang="en-US" baseline="0" dirty="0"/>
              <a:t>구축 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5 …</a:t>
            </a:r>
            <a:r>
              <a:rPr lang="ko-KR" altLang="en-US" baseline="0" dirty="0"/>
              <a:t>표준화를 수행하겠습니다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1638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fld id="{98C7C6A1-EE3B-4C38-BC56-5D7E3D1535CA}" type="slidenum">
              <a:rPr lang="en-US" altLang="ko-KR" sz="1300" b="0" smtClean="0">
                <a:latin typeface="돋움" panose="020B0600000101010101" pitchFamily="50" charset="-127"/>
                <a:ea typeface="돋움" panose="020B0600000101010101" pitchFamily="50" charset="-127"/>
              </a:rPr>
              <a:pPr/>
              <a:t>21</a:t>
            </a:fld>
            <a:endParaRPr lang="en-US" altLang="ko-KR" sz="1300" b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8182432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ko-KR" altLang="en-US" dirty="0"/>
              <a:t>추진 배경 및 구축 목표입니다</a:t>
            </a:r>
            <a:r>
              <a:rPr lang="en-US" altLang="ko-KR" dirty="0"/>
              <a:t>.</a:t>
            </a:r>
          </a:p>
          <a:p>
            <a:pPr eaLnBrk="1" hangingPunct="1"/>
            <a:r>
              <a:rPr lang="ko-KR" altLang="en-US" dirty="0"/>
              <a:t>추진 배경으로는 </a:t>
            </a:r>
            <a:endParaRPr lang="en-US" altLang="ko-KR" dirty="0"/>
          </a:p>
          <a:p>
            <a:pPr eaLnBrk="1" hangingPunct="1"/>
            <a:r>
              <a:rPr lang="ko-KR" altLang="en-US" dirty="0"/>
              <a:t>첫째 시스템 측면으로 인사</a:t>
            </a:r>
            <a:r>
              <a:rPr lang="en-US" altLang="ko-KR" dirty="0"/>
              <a:t>/</a:t>
            </a:r>
            <a:r>
              <a:rPr lang="ko-KR" altLang="en-US" dirty="0"/>
              <a:t>평가</a:t>
            </a:r>
            <a:r>
              <a:rPr lang="ko-KR" altLang="en-US" baseline="0" dirty="0"/>
              <a:t> 시스템 별도 운영에 따른 정보의 연계성 부족 및 선진 프로세스</a:t>
            </a:r>
            <a:r>
              <a:rPr lang="en-US" altLang="ko-KR" baseline="0" dirty="0"/>
              <a:t>…. </a:t>
            </a:r>
            <a:r>
              <a:rPr lang="ko-KR" altLang="en-US" baseline="0" dirty="0"/>
              <a:t>의사결정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미흡 상태입니다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ko-KR" altLang="en-US" baseline="0" dirty="0"/>
              <a:t>둘째 사용자 요구 기대 측면으로 경영진 </a:t>
            </a:r>
            <a:r>
              <a:rPr lang="en-US" altLang="ko-KR" baseline="0" dirty="0"/>
              <a:t>…</a:t>
            </a:r>
            <a:r>
              <a:rPr lang="ko-KR" altLang="en-US" baseline="0" dirty="0"/>
              <a:t>제공이 필요하고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임직원</a:t>
            </a:r>
            <a:r>
              <a:rPr lang="en-US" altLang="ko-KR" baseline="0" dirty="0"/>
              <a:t>…</a:t>
            </a:r>
            <a:r>
              <a:rPr lang="ko-KR" altLang="en-US" baseline="0" dirty="0"/>
              <a:t>확보되고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업무담당자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상태입니다</a:t>
            </a:r>
            <a:r>
              <a:rPr lang="en-US" altLang="ko-KR" baseline="0" dirty="0"/>
              <a:t>.</a:t>
            </a:r>
          </a:p>
          <a:p>
            <a:pPr eaLnBrk="1" hangingPunct="1"/>
            <a:endParaRPr lang="en-US" altLang="ko-KR" baseline="0" dirty="0"/>
          </a:p>
          <a:p>
            <a:pPr eaLnBrk="1" hangingPunct="1"/>
            <a:r>
              <a:rPr lang="ko-KR" altLang="en-US" baseline="0" dirty="0"/>
              <a:t>이에 </a:t>
            </a:r>
            <a:r>
              <a:rPr lang="en-US" altLang="ko-KR" baseline="0" dirty="0"/>
              <a:t>5</a:t>
            </a:r>
            <a:r>
              <a:rPr lang="ko-KR" altLang="en-US" baseline="0" dirty="0"/>
              <a:t>개 관점으로 구축 목표를 수립하였으며</a:t>
            </a:r>
            <a:endParaRPr lang="en-US" altLang="ko-KR" baseline="0" dirty="0"/>
          </a:p>
          <a:p>
            <a:pPr eaLnBrk="1" hangingPunct="1"/>
            <a:r>
              <a:rPr lang="en-US" altLang="ko-KR" baseline="0" dirty="0"/>
              <a:t>1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2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3 …</a:t>
            </a:r>
            <a:r>
              <a:rPr lang="ko-KR" altLang="en-US" baseline="0" dirty="0"/>
              <a:t>제공하겠습니다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4 …</a:t>
            </a:r>
            <a:r>
              <a:rPr lang="ko-KR" altLang="en-US" baseline="0" dirty="0"/>
              <a:t>구축 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5 …</a:t>
            </a:r>
            <a:r>
              <a:rPr lang="ko-KR" altLang="en-US" baseline="0" dirty="0"/>
              <a:t>표준화를 수행하겠습니다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1638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fld id="{98C7C6A1-EE3B-4C38-BC56-5D7E3D1535CA}" type="slidenum">
              <a:rPr lang="en-US" altLang="ko-KR" sz="1300" b="0" smtClean="0">
                <a:latin typeface="돋움" panose="020B0600000101010101" pitchFamily="50" charset="-127"/>
                <a:ea typeface="돋움" panose="020B0600000101010101" pitchFamily="50" charset="-127"/>
              </a:rPr>
              <a:pPr/>
              <a:t>22</a:t>
            </a:fld>
            <a:endParaRPr lang="en-US" altLang="ko-KR" sz="1300" b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090081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ko-KR" altLang="en-US" dirty="0"/>
              <a:t>추진 배경 및 구축 목표입니다</a:t>
            </a:r>
            <a:r>
              <a:rPr lang="en-US" altLang="ko-KR" dirty="0"/>
              <a:t>.</a:t>
            </a:r>
          </a:p>
          <a:p>
            <a:pPr eaLnBrk="1" hangingPunct="1"/>
            <a:r>
              <a:rPr lang="ko-KR" altLang="en-US" dirty="0"/>
              <a:t>추진 배경으로는 </a:t>
            </a:r>
            <a:endParaRPr lang="en-US" altLang="ko-KR" dirty="0"/>
          </a:p>
          <a:p>
            <a:pPr eaLnBrk="1" hangingPunct="1"/>
            <a:r>
              <a:rPr lang="ko-KR" altLang="en-US" dirty="0"/>
              <a:t>첫째 시스템 측면으로 인사</a:t>
            </a:r>
            <a:r>
              <a:rPr lang="en-US" altLang="ko-KR" dirty="0"/>
              <a:t>/</a:t>
            </a:r>
            <a:r>
              <a:rPr lang="ko-KR" altLang="en-US" dirty="0"/>
              <a:t>평가</a:t>
            </a:r>
            <a:r>
              <a:rPr lang="ko-KR" altLang="en-US" baseline="0" dirty="0"/>
              <a:t> 시스템 별도 운영에 따른 정보의 연계성 부족 및 선진 프로세스</a:t>
            </a:r>
            <a:r>
              <a:rPr lang="en-US" altLang="ko-KR" baseline="0" dirty="0"/>
              <a:t>…. </a:t>
            </a:r>
            <a:r>
              <a:rPr lang="ko-KR" altLang="en-US" baseline="0" dirty="0"/>
              <a:t>의사결정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미흡 상태입니다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ko-KR" altLang="en-US" baseline="0" dirty="0"/>
              <a:t>둘째 사용자 요구 기대 측면으로 경영진 </a:t>
            </a:r>
            <a:r>
              <a:rPr lang="en-US" altLang="ko-KR" baseline="0" dirty="0"/>
              <a:t>…</a:t>
            </a:r>
            <a:r>
              <a:rPr lang="ko-KR" altLang="en-US" baseline="0" dirty="0"/>
              <a:t>제공이 필요하고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임직원</a:t>
            </a:r>
            <a:r>
              <a:rPr lang="en-US" altLang="ko-KR" baseline="0" dirty="0"/>
              <a:t>…</a:t>
            </a:r>
            <a:r>
              <a:rPr lang="ko-KR" altLang="en-US" baseline="0" dirty="0"/>
              <a:t>확보되고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업무담당자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상태입니다</a:t>
            </a:r>
            <a:r>
              <a:rPr lang="en-US" altLang="ko-KR" baseline="0" dirty="0"/>
              <a:t>.</a:t>
            </a:r>
          </a:p>
          <a:p>
            <a:pPr eaLnBrk="1" hangingPunct="1"/>
            <a:endParaRPr lang="en-US" altLang="ko-KR" baseline="0" dirty="0"/>
          </a:p>
          <a:p>
            <a:pPr eaLnBrk="1" hangingPunct="1"/>
            <a:r>
              <a:rPr lang="ko-KR" altLang="en-US" baseline="0" dirty="0"/>
              <a:t>이에 </a:t>
            </a:r>
            <a:r>
              <a:rPr lang="en-US" altLang="ko-KR" baseline="0" dirty="0"/>
              <a:t>5</a:t>
            </a:r>
            <a:r>
              <a:rPr lang="ko-KR" altLang="en-US" baseline="0" dirty="0"/>
              <a:t>개 관점으로 구축 목표를 수립하였으며</a:t>
            </a:r>
            <a:endParaRPr lang="en-US" altLang="ko-KR" baseline="0" dirty="0"/>
          </a:p>
          <a:p>
            <a:pPr eaLnBrk="1" hangingPunct="1"/>
            <a:r>
              <a:rPr lang="en-US" altLang="ko-KR" baseline="0" dirty="0"/>
              <a:t>1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2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3 …</a:t>
            </a:r>
            <a:r>
              <a:rPr lang="ko-KR" altLang="en-US" baseline="0" dirty="0"/>
              <a:t>제공하겠습니다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4 …</a:t>
            </a:r>
            <a:r>
              <a:rPr lang="ko-KR" altLang="en-US" baseline="0" dirty="0"/>
              <a:t>구축 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5 …</a:t>
            </a:r>
            <a:r>
              <a:rPr lang="ko-KR" altLang="en-US" baseline="0" dirty="0"/>
              <a:t>표준화를 수행하겠습니다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1638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fld id="{98C7C6A1-EE3B-4C38-BC56-5D7E3D1535CA}" type="slidenum">
              <a:rPr lang="en-US" altLang="ko-KR" sz="1300" b="0" smtClean="0">
                <a:latin typeface="돋움" panose="020B0600000101010101" pitchFamily="50" charset="-127"/>
                <a:ea typeface="돋움" panose="020B0600000101010101" pitchFamily="50" charset="-127"/>
              </a:rPr>
              <a:pPr/>
              <a:t>23</a:t>
            </a:fld>
            <a:endParaRPr lang="en-US" altLang="ko-KR" sz="1300" b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3906324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ko-KR" altLang="en-US" dirty="0"/>
              <a:t>추진 배경 및 구축 목표입니다</a:t>
            </a:r>
            <a:r>
              <a:rPr lang="en-US" altLang="ko-KR" dirty="0"/>
              <a:t>.</a:t>
            </a:r>
          </a:p>
          <a:p>
            <a:pPr eaLnBrk="1" hangingPunct="1"/>
            <a:r>
              <a:rPr lang="ko-KR" altLang="en-US" dirty="0"/>
              <a:t>추진 배경으로는 </a:t>
            </a:r>
            <a:endParaRPr lang="en-US" altLang="ko-KR" dirty="0"/>
          </a:p>
          <a:p>
            <a:pPr eaLnBrk="1" hangingPunct="1"/>
            <a:r>
              <a:rPr lang="ko-KR" altLang="en-US" dirty="0"/>
              <a:t>첫째 시스템 측면으로 인사</a:t>
            </a:r>
            <a:r>
              <a:rPr lang="en-US" altLang="ko-KR" dirty="0"/>
              <a:t>/</a:t>
            </a:r>
            <a:r>
              <a:rPr lang="ko-KR" altLang="en-US" dirty="0"/>
              <a:t>평가</a:t>
            </a:r>
            <a:r>
              <a:rPr lang="ko-KR" altLang="en-US" baseline="0" dirty="0"/>
              <a:t> 시스템 별도 운영에 따른 정보의 연계성 부족 및 선진 프로세스</a:t>
            </a:r>
            <a:r>
              <a:rPr lang="en-US" altLang="ko-KR" baseline="0" dirty="0"/>
              <a:t>…. </a:t>
            </a:r>
            <a:r>
              <a:rPr lang="ko-KR" altLang="en-US" baseline="0" dirty="0"/>
              <a:t>의사결정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미흡 상태입니다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ko-KR" altLang="en-US" baseline="0" dirty="0"/>
              <a:t>둘째 사용자 요구 기대 측면으로 경영진 </a:t>
            </a:r>
            <a:r>
              <a:rPr lang="en-US" altLang="ko-KR" baseline="0" dirty="0"/>
              <a:t>…</a:t>
            </a:r>
            <a:r>
              <a:rPr lang="ko-KR" altLang="en-US" baseline="0" dirty="0"/>
              <a:t>제공이 필요하고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임직원</a:t>
            </a:r>
            <a:r>
              <a:rPr lang="en-US" altLang="ko-KR" baseline="0" dirty="0"/>
              <a:t>…</a:t>
            </a:r>
            <a:r>
              <a:rPr lang="ko-KR" altLang="en-US" baseline="0" dirty="0"/>
              <a:t>확보되고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업무담당자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상태입니다</a:t>
            </a:r>
            <a:r>
              <a:rPr lang="en-US" altLang="ko-KR" baseline="0" dirty="0"/>
              <a:t>.</a:t>
            </a:r>
          </a:p>
          <a:p>
            <a:pPr eaLnBrk="1" hangingPunct="1"/>
            <a:endParaRPr lang="en-US" altLang="ko-KR" baseline="0" dirty="0"/>
          </a:p>
          <a:p>
            <a:pPr eaLnBrk="1" hangingPunct="1"/>
            <a:r>
              <a:rPr lang="ko-KR" altLang="en-US" baseline="0" dirty="0"/>
              <a:t>이에 </a:t>
            </a:r>
            <a:r>
              <a:rPr lang="en-US" altLang="ko-KR" baseline="0" dirty="0"/>
              <a:t>5</a:t>
            </a:r>
            <a:r>
              <a:rPr lang="ko-KR" altLang="en-US" baseline="0" dirty="0"/>
              <a:t>개 관점으로 구축 목표를 수립하였으며</a:t>
            </a:r>
            <a:endParaRPr lang="en-US" altLang="ko-KR" baseline="0" dirty="0"/>
          </a:p>
          <a:p>
            <a:pPr eaLnBrk="1" hangingPunct="1"/>
            <a:r>
              <a:rPr lang="en-US" altLang="ko-KR" baseline="0" dirty="0"/>
              <a:t>1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2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3 …</a:t>
            </a:r>
            <a:r>
              <a:rPr lang="ko-KR" altLang="en-US" baseline="0" dirty="0"/>
              <a:t>제공하겠습니다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4 …</a:t>
            </a:r>
            <a:r>
              <a:rPr lang="ko-KR" altLang="en-US" baseline="0" dirty="0"/>
              <a:t>구축 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5 …</a:t>
            </a:r>
            <a:r>
              <a:rPr lang="ko-KR" altLang="en-US" baseline="0" dirty="0"/>
              <a:t>표준화를 수행하겠습니다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1638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fld id="{98C7C6A1-EE3B-4C38-BC56-5D7E3D1535CA}" type="slidenum">
              <a:rPr lang="en-US" altLang="ko-KR" sz="1300" b="0" smtClean="0">
                <a:latin typeface="돋움" panose="020B0600000101010101" pitchFamily="50" charset="-127"/>
                <a:ea typeface="돋움" panose="020B0600000101010101" pitchFamily="50" charset="-127"/>
              </a:rPr>
              <a:pPr/>
              <a:t>24</a:t>
            </a:fld>
            <a:endParaRPr lang="en-US" altLang="ko-KR" sz="1300" b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6910057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ko-KR" altLang="en-US" dirty="0"/>
              <a:t>추진 배경 및 구축 목표입니다</a:t>
            </a:r>
            <a:r>
              <a:rPr lang="en-US" altLang="ko-KR" dirty="0"/>
              <a:t>.</a:t>
            </a:r>
          </a:p>
          <a:p>
            <a:pPr eaLnBrk="1" hangingPunct="1"/>
            <a:r>
              <a:rPr lang="ko-KR" altLang="en-US" dirty="0"/>
              <a:t>추진 배경으로는 </a:t>
            </a:r>
            <a:endParaRPr lang="en-US" altLang="ko-KR" dirty="0"/>
          </a:p>
          <a:p>
            <a:pPr eaLnBrk="1" hangingPunct="1"/>
            <a:r>
              <a:rPr lang="ko-KR" altLang="en-US" dirty="0"/>
              <a:t>첫째 시스템 측면으로 인사</a:t>
            </a:r>
            <a:r>
              <a:rPr lang="en-US" altLang="ko-KR" dirty="0"/>
              <a:t>/</a:t>
            </a:r>
            <a:r>
              <a:rPr lang="ko-KR" altLang="en-US" dirty="0"/>
              <a:t>평가</a:t>
            </a:r>
            <a:r>
              <a:rPr lang="ko-KR" altLang="en-US" baseline="0" dirty="0"/>
              <a:t> 시스템 별도 운영에 따른 정보의 연계성 부족 및 선진 프로세스</a:t>
            </a:r>
            <a:r>
              <a:rPr lang="en-US" altLang="ko-KR" baseline="0" dirty="0"/>
              <a:t>…. </a:t>
            </a:r>
            <a:r>
              <a:rPr lang="ko-KR" altLang="en-US" baseline="0" dirty="0"/>
              <a:t>의사결정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미흡 상태입니다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ko-KR" altLang="en-US" baseline="0" dirty="0"/>
              <a:t>둘째 사용자 요구 기대 측면으로 경영진 </a:t>
            </a:r>
            <a:r>
              <a:rPr lang="en-US" altLang="ko-KR" baseline="0" dirty="0"/>
              <a:t>…</a:t>
            </a:r>
            <a:r>
              <a:rPr lang="ko-KR" altLang="en-US" baseline="0" dirty="0"/>
              <a:t>제공이 필요하고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임직원</a:t>
            </a:r>
            <a:r>
              <a:rPr lang="en-US" altLang="ko-KR" baseline="0" dirty="0"/>
              <a:t>…</a:t>
            </a:r>
            <a:r>
              <a:rPr lang="ko-KR" altLang="en-US" baseline="0" dirty="0"/>
              <a:t>확보되고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업무담당자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상태입니다</a:t>
            </a:r>
            <a:r>
              <a:rPr lang="en-US" altLang="ko-KR" baseline="0" dirty="0"/>
              <a:t>.</a:t>
            </a:r>
          </a:p>
          <a:p>
            <a:pPr eaLnBrk="1" hangingPunct="1"/>
            <a:endParaRPr lang="en-US" altLang="ko-KR" baseline="0" dirty="0"/>
          </a:p>
          <a:p>
            <a:pPr eaLnBrk="1" hangingPunct="1"/>
            <a:r>
              <a:rPr lang="ko-KR" altLang="en-US" baseline="0" dirty="0"/>
              <a:t>이에 </a:t>
            </a:r>
            <a:r>
              <a:rPr lang="en-US" altLang="ko-KR" baseline="0" dirty="0"/>
              <a:t>5</a:t>
            </a:r>
            <a:r>
              <a:rPr lang="ko-KR" altLang="en-US" baseline="0" dirty="0"/>
              <a:t>개 관점으로 구축 목표를 수립하였으며</a:t>
            </a:r>
            <a:endParaRPr lang="en-US" altLang="ko-KR" baseline="0" dirty="0"/>
          </a:p>
          <a:p>
            <a:pPr eaLnBrk="1" hangingPunct="1"/>
            <a:r>
              <a:rPr lang="en-US" altLang="ko-KR" baseline="0" dirty="0"/>
              <a:t>1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2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3 …</a:t>
            </a:r>
            <a:r>
              <a:rPr lang="ko-KR" altLang="en-US" baseline="0" dirty="0"/>
              <a:t>제공하겠습니다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4 …</a:t>
            </a:r>
            <a:r>
              <a:rPr lang="ko-KR" altLang="en-US" baseline="0" dirty="0"/>
              <a:t>구축 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5 …</a:t>
            </a:r>
            <a:r>
              <a:rPr lang="ko-KR" altLang="en-US" baseline="0" dirty="0"/>
              <a:t>표준화를 수행하겠습니다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1638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fld id="{98C7C6A1-EE3B-4C38-BC56-5D7E3D1535CA}" type="slidenum">
              <a:rPr lang="en-US" altLang="ko-KR" sz="1300" b="0" smtClean="0">
                <a:latin typeface="돋움" panose="020B0600000101010101" pitchFamily="50" charset="-127"/>
                <a:ea typeface="돋움" panose="020B0600000101010101" pitchFamily="50" charset="-127"/>
              </a:rPr>
              <a:pPr/>
              <a:t>25</a:t>
            </a:fld>
            <a:endParaRPr lang="en-US" altLang="ko-KR" sz="1300" b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032007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ko-KR" altLang="en-US" dirty="0"/>
              <a:t>추진 배경 및 구축 목표입니다</a:t>
            </a:r>
            <a:r>
              <a:rPr lang="en-US" altLang="ko-KR" dirty="0"/>
              <a:t>.</a:t>
            </a:r>
          </a:p>
          <a:p>
            <a:pPr eaLnBrk="1" hangingPunct="1"/>
            <a:r>
              <a:rPr lang="ko-KR" altLang="en-US" dirty="0"/>
              <a:t>추진 배경으로는 </a:t>
            </a:r>
            <a:endParaRPr lang="en-US" altLang="ko-KR" dirty="0"/>
          </a:p>
          <a:p>
            <a:pPr eaLnBrk="1" hangingPunct="1"/>
            <a:r>
              <a:rPr lang="ko-KR" altLang="en-US" dirty="0"/>
              <a:t>첫째 시스템 측면으로 인사</a:t>
            </a:r>
            <a:r>
              <a:rPr lang="en-US" altLang="ko-KR" dirty="0"/>
              <a:t>/</a:t>
            </a:r>
            <a:r>
              <a:rPr lang="ko-KR" altLang="en-US" dirty="0"/>
              <a:t>평가</a:t>
            </a:r>
            <a:r>
              <a:rPr lang="ko-KR" altLang="en-US" baseline="0" dirty="0"/>
              <a:t> 시스템 별도 운영에 따른 정보의 연계성 부족 및 선진 프로세스</a:t>
            </a:r>
            <a:r>
              <a:rPr lang="en-US" altLang="ko-KR" baseline="0" dirty="0"/>
              <a:t>…. </a:t>
            </a:r>
            <a:r>
              <a:rPr lang="ko-KR" altLang="en-US" baseline="0" dirty="0"/>
              <a:t>의사결정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미흡 상태입니다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ko-KR" altLang="en-US" baseline="0" dirty="0"/>
              <a:t>둘째 사용자 요구 기대 측면으로 경영진 </a:t>
            </a:r>
            <a:r>
              <a:rPr lang="en-US" altLang="ko-KR" baseline="0" dirty="0"/>
              <a:t>…</a:t>
            </a:r>
            <a:r>
              <a:rPr lang="ko-KR" altLang="en-US" baseline="0" dirty="0"/>
              <a:t>제공이 필요하고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임직원</a:t>
            </a:r>
            <a:r>
              <a:rPr lang="en-US" altLang="ko-KR" baseline="0" dirty="0"/>
              <a:t>…</a:t>
            </a:r>
            <a:r>
              <a:rPr lang="ko-KR" altLang="en-US" baseline="0" dirty="0"/>
              <a:t>확보되고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업무담당자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상태입니다</a:t>
            </a:r>
            <a:r>
              <a:rPr lang="en-US" altLang="ko-KR" baseline="0" dirty="0"/>
              <a:t>.</a:t>
            </a:r>
          </a:p>
          <a:p>
            <a:pPr eaLnBrk="1" hangingPunct="1"/>
            <a:endParaRPr lang="en-US" altLang="ko-KR" baseline="0" dirty="0"/>
          </a:p>
          <a:p>
            <a:pPr eaLnBrk="1" hangingPunct="1"/>
            <a:r>
              <a:rPr lang="ko-KR" altLang="en-US" baseline="0" dirty="0"/>
              <a:t>이에 </a:t>
            </a:r>
            <a:r>
              <a:rPr lang="en-US" altLang="ko-KR" baseline="0" dirty="0"/>
              <a:t>5</a:t>
            </a:r>
            <a:r>
              <a:rPr lang="ko-KR" altLang="en-US" baseline="0" dirty="0"/>
              <a:t>개 관점으로 구축 목표를 수립하였으며</a:t>
            </a:r>
            <a:endParaRPr lang="en-US" altLang="ko-KR" baseline="0" dirty="0"/>
          </a:p>
          <a:p>
            <a:pPr eaLnBrk="1" hangingPunct="1"/>
            <a:r>
              <a:rPr lang="en-US" altLang="ko-KR" baseline="0" dirty="0"/>
              <a:t>1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2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3 …</a:t>
            </a:r>
            <a:r>
              <a:rPr lang="ko-KR" altLang="en-US" baseline="0" dirty="0"/>
              <a:t>제공하겠습니다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4 …</a:t>
            </a:r>
            <a:r>
              <a:rPr lang="ko-KR" altLang="en-US" baseline="0" dirty="0"/>
              <a:t>구축 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5 …</a:t>
            </a:r>
            <a:r>
              <a:rPr lang="ko-KR" altLang="en-US" baseline="0" dirty="0"/>
              <a:t>표준화를 수행하겠습니다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1638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fld id="{98C7C6A1-EE3B-4C38-BC56-5D7E3D1535CA}" type="slidenum">
              <a:rPr lang="en-US" altLang="ko-KR" sz="1300" b="0" smtClean="0">
                <a:latin typeface="돋움" panose="020B0600000101010101" pitchFamily="50" charset="-127"/>
                <a:ea typeface="돋움" panose="020B0600000101010101" pitchFamily="50" charset="-127"/>
              </a:rPr>
              <a:pPr/>
              <a:t>26</a:t>
            </a:fld>
            <a:endParaRPr lang="en-US" altLang="ko-KR" sz="1300" b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010667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ko-KR" altLang="en-US" dirty="0"/>
              <a:t>추진 배경 및 구축 목표입니다</a:t>
            </a:r>
            <a:r>
              <a:rPr lang="en-US" altLang="ko-KR" dirty="0"/>
              <a:t>.</a:t>
            </a:r>
          </a:p>
          <a:p>
            <a:pPr eaLnBrk="1" hangingPunct="1"/>
            <a:r>
              <a:rPr lang="ko-KR" altLang="en-US" dirty="0"/>
              <a:t>추진 배경으로는 </a:t>
            </a:r>
            <a:endParaRPr lang="en-US" altLang="ko-KR" dirty="0"/>
          </a:p>
          <a:p>
            <a:pPr eaLnBrk="1" hangingPunct="1"/>
            <a:r>
              <a:rPr lang="ko-KR" altLang="en-US" dirty="0"/>
              <a:t>첫째 시스템 측면으로 인사</a:t>
            </a:r>
            <a:r>
              <a:rPr lang="en-US" altLang="ko-KR" dirty="0"/>
              <a:t>/</a:t>
            </a:r>
            <a:r>
              <a:rPr lang="ko-KR" altLang="en-US" dirty="0"/>
              <a:t>평가</a:t>
            </a:r>
            <a:r>
              <a:rPr lang="ko-KR" altLang="en-US" baseline="0" dirty="0"/>
              <a:t> 시스템 별도 운영에 따른 정보의 연계성 부족 및 선진 프로세스</a:t>
            </a:r>
            <a:r>
              <a:rPr lang="en-US" altLang="ko-KR" baseline="0" dirty="0"/>
              <a:t>…. </a:t>
            </a:r>
            <a:r>
              <a:rPr lang="ko-KR" altLang="en-US" baseline="0" dirty="0"/>
              <a:t>의사결정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미흡 상태입니다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ko-KR" altLang="en-US" baseline="0" dirty="0"/>
              <a:t>둘째 사용자 요구 기대 측면으로 경영진 </a:t>
            </a:r>
            <a:r>
              <a:rPr lang="en-US" altLang="ko-KR" baseline="0" dirty="0"/>
              <a:t>…</a:t>
            </a:r>
            <a:r>
              <a:rPr lang="ko-KR" altLang="en-US" baseline="0" dirty="0"/>
              <a:t>제공이 필요하고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임직원</a:t>
            </a:r>
            <a:r>
              <a:rPr lang="en-US" altLang="ko-KR" baseline="0" dirty="0"/>
              <a:t>…</a:t>
            </a:r>
            <a:r>
              <a:rPr lang="ko-KR" altLang="en-US" baseline="0" dirty="0"/>
              <a:t>확보되고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업무담당자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상태입니다</a:t>
            </a:r>
            <a:r>
              <a:rPr lang="en-US" altLang="ko-KR" baseline="0" dirty="0"/>
              <a:t>.</a:t>
            </a:r>
          </a:p>
          <a:p>
            <a:pPr eaLnBrk="1" hangingPunct="1"/>
            <a:endParaRPr lang="en-US" altLang="ko-KR" baseline="0" dirty="0"/>
          </a:p>
          <a:p>
            <a:pPr eaLnBrk="1" hangingPunct="1"/>
            <a:r>
              <a:rPr lang="ko-KR" altLang="en-US" baseline="0" dirty="0"/>
              <a:t>이에 </a:t>
            </a:r>
            <a:r>
              <a:rPr lang="en-US" altLang="ko-KR" baseline="0" dirty="0"/>
              <a:t>5</a:t>
            </a:r>
            <a:r>
              <a:rPr lang="ko-KR" altLang="en-US" baseline="0" dirty="0"/>
              <a:t>개 관점으로 구축 목표를 수립하였으며</a:t>
            </a:r>
            <a:endParaRPr lang="en-US" altLang="ko-KR" baseline="0" dirty="0"/>
          </a:p>
          <a:p>
            <a:pPr eaLnBrk="1" hangingPunct="1"/>
            <a:r>
              <a:rPr lang="en-US" altLang="ko-KR" baseline="0" dirty="0"/>
              <a:t>1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2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3 …</a:t>
            </a:r>
            <a:r>
              <a:rPr lang="ko-KR" altLang="en-US" baseline="0" dirty="0"/>
              <a:t>제공하겠습니다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4 …</a:t>
            </a:r>
            <a:r>
              <a:rPr lang="ko-KR" altLang="en-US" baseline="0" dirty="0"/>
              <a:t>구축 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5 …</a:t>
            </a:r>
            <a:r>
              <a:rPr lang="ko-KR" altLang="en-US" baseline="0" dirty="0"/>
              <a:t>표준화를 수행하겠습니다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1638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fld id="{98C7C6A1-EE3B-4C38-BC56-5D7E3D1535CA}" type="slidenum">
              <a:rPr lang="en-US" altLang="ko-KR" sz="1300" b="0" smtClean="0">
                <a:latin typeface="돋움" panose="020B0600000101010101" pitchFamily="50" charset="-127"/>
                <a:ea typeface="돋움" panose="020B0600000101010101" pitchFamily="50" charset="-127"/>
              </a:rPr>
              <a:pPr/>
              <a:t>27</a:t>
            </a:fld>
            <a:endParaRPr lang="en-US" altLang="ko-KR" sz="1300" b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3914580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ko-KR" altLang="en-US" dirty="0"/>
              <a:t>추진 배경 및 구축 목표입니다</a:t>
            </a:r>
            <a:r>
              <a:rPr lang="en-US" altLang="ko-KR" dirty="0"/>
              <a:t>.</a:t>
            </a:r>
          </a:p>
          <a:p>
            <a:pPr eaLnBrk="1" hangingPunct="1"/>
            <a:r>
              <a:rPr lang="ko-KR" altLang="en-US" dirty="0"/>
              <a:t>추진 배경으로는 </a:t>
            </a:r>
            <a:endParaRPr lang="en-US" altLang="ko-KR" dirty="0"/>
          </a:p>
          <a:p>
            <a:pPr eaLnBrk="1" hangingPunct="1"/>
            <a:r>
              <a:rPr lang="ko-KR" altLang="en-US" dirty="0"/>
              <a:t>첫째 시스템 측면으로 인사</a:t>
            </a:r>
            <a:r>
              <a:rPr lang="en-US" altLang="ko-KR" dirty="0"/>
              <a:t>/</a:t>
            </a:r>
            <a:r>
              <a:rPr lang="ko-KR" altLang="en-US" dirty="0"/>
              <a:t>평가</a:t>
            </a:r>
            <a:r>
              <a:rPr lang="ko-KR" altLang="en-US" baseline="0" dirty="0"/>
              <a:t> 시스템 별도 운영에 따른 정보의 연계성 부족 및 선진 프로세스</a:t>
            </a:r>
            <a:r>
              <a:rPr lang="en-US" altLang="ko-KR" baseline="0" dirty="0"/>
              <a:t>…. </a:t>
            </a:r>
            <a:r>
              <a:rPr lang="ko-KR" altLang="en-US" baseline="0" dirty="0"/>
              <a:t>의사결정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미흡 상태입니다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ko-KR" altLang="en-US" baseline="0" dirty="0"/>
              <a:t>둘째 사용자 요구 기대 측면으로 경영진 </a:t>
            </a:r>
            <a:r>
              <a:rPr lang="en-US" altLang="ko-KR" baseline="0" dirty="0"/>
              <a:t>…</a:t>
            </a:r>
            <a:r>
              <a:rPr lang="ko-KR" altLang="en-US" baseline="0" dirty="0"/>
              <a:t>제공이 필요하고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임직원</a:t>
            </a:r>
            <a:r>
              <a:rPr lang="en-US" altLang="ko-KR" baseline="0" dirty="0"/>
              <a:t>…</a:t>
            </a:r>
            <a:r>
              <a:rPr lang="ko-KR" altLang="en-US" baseline="0" dirty="0"/>
              <a:t>확보되고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업무담당자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상태입니다</a:t>
            </a:r>
            <a:r>
              <a:rPr lang="en-US" altLang="ko-KR" baseline="0" dirty="0"/>
              <a:t>.</a:t>
            </a:r>
          </a:p>
          <a:p>
            <a:pPr eaLnBrk="1" hangingPunct="1"/>
            <a:endParaRPr lang="en-US" altLang="ko-KR" baseline="0" dirty="0"/>
          </a:p>
          <a:p>
            <a:pPr eaLnBrk="1" hangingPunct="1"/>
            <a:r>
              <a:rPr lang="ko-KR" altLang="en-US" baseline="0" dirty="0"/>
              <a:t>이에 </a:t>
            </a:r>
            <a:r>
              <a:rPr lang="en-US" altLang="ko-KR" baseline="0" dirty="0"/>
              <a:t>5</a:t>
            </a:r>
            <a:r>
              <a:rPr lang="ko-KR" altLang="en-US" baseline="0" dirty="0"/>
              <a:t>개 관점으로 구축 목표를 수립하였으며</a:t>
            </a:r>
            <a:endParaRPr lang="en-US" altLang="ko-KR" baseline="0" dirty="0"/>
          </a:p>
          <a:p>
            <a:pPr eaLnBrk="1" hangingPunct="1"/>
            <a:r>
              <a:rPr lang="en-US" altLang="ko-KR" baseline="0" dirty="0"/>
              <a:t>1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2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3 …</a:t>
            </a:r>
            <a:r>
              <a:rPr lang="ko-KR" altLang="en-US" baseline="0" dirty="0"/>
              <a:t>제공하겠습니다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4 …</a:t>
            </a:r>
            <a:r>
              <a:rPr lang="ko-KR" altLang="en-US" baseline="0" dirty="0"/>
              <a:t>구축 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5 …</a:t>
            </a:r>
            <a:r>
              <a:rPr lang="ko-KR" altLang="en-US" baseline="0" dirty="0"/>
              <a:t>표준화를 수행하겠습니다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1638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fld id="{98C7C6A1-EE3B-4C38-BC56-5D7E3D1535CA}" type="slidenum">
              <a:rPr lang="en-US" altLang="ko-KR" sz="1300" b="0" smtClean="0">
                <a:latin typeface="돋움" panose="020B0600000101010101" pitchFamily="50" charset="-127"/>
                <a:ea typeface="돋움" panose="020B0600000101010101" pitchFamily="50" charset="-127"/>
              </a:rPr>
              <a:pPr/>
              <a:t>28</a:t>
            </a:fld>
            <a:endParaRPr lang="en-US" altLang="ko-KR" sz="1300" b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4310636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ko-KR" altLang="en-US" dirty="0"/>
              <a:t>추진 배경 및 구축 목표입니다</a:t>
            </a:r>
            <a:r>
              <a:rPr lang="en-US" altLang="ko-KR" dirty="0"/>
              <a:t>.</a:t>
            </a:r>
          </a:p>
          <a:p>
            <a:pPr eaLnBrk="1" hangingPunct="1"/>
            <a:r>
              <a:rPr lang="ko-KR" altLang="en-US" dirty="0"/>
              <a:t>추진 배경으로는 </a:t>
            </a:r>
            <a:endParaRPr lang="en-US" altLang="ko-KR" dirty="0"/>
          </a:p>
          <a:p>
            <a:pPr eaLnBrk="1" hangingPunct="1"/>
            <a:r>
              <a:rPr lang="ko-KR" altLang="en-US" dirty="0"/>
              <a:t>첫째 시스템 측면으로 인사</a:t>
            </a:r>
            <a:r>
              <a:rPr lang="en-US" altLang="ko-KR" dirty="0"/>
              <a:t>/</a:t>
            </a:r>
            <a:r>
              <a:rPr lang="ko-KR" altLang="en-US" dirty="0"/>
              <a:t>평가</a:t>
            </a:r>
            <a:r>
              <a:rPr lang="ko-KR" altLang="en-US" baseline="0" dirty="0"/>
              <a:t> 시스템 별도 운영에 따른 정보의 연계성 부족 및 선진 프로세스</a:t>
            </a:r>
            <a:r>
              <a:rPr lang="en-US" altLang="ko-KR" baseline="0" dirty="0"/>
              <a:t>…. </a:t>
            </a:r>
            <a:r>
              <a:rPr lang="ko-KR" altLang="en-US" baseline="0" dirty="0"/>
              <a:t>의사결정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미흡 상태입니다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ko-KR" altLang="en-US" baseline="0" dirty="0"/>
              <a:t>둘째 사용자 요구 기대 측면으로 경영진 </a:t>
            </a:r>
            <a:r>
              <a:rPr lang="en-US" altLang="ko-KR" baseline="0" dirty="0"/>
              <a:t>…</a:t>
            </a:r>
            <a:r>
              <a:rPr lang="ko-KR" altLang="en-US" baseline="0" dirty="0"/>
              <a:t>제공이 필요하고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임직원</a:t>
            </a:r>
            <a:r>
              <a:rPr lang="en-US" altLang="ko-KR" baseline="0" dirty="0"/>
              <a:t>…</a:t>
            </a:r>
            <a:r>
              <a:rPr lang="ko-KR" altLang="en-US" baseline="0" dirty="0"/>
              <a:t>확보되고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업무담당자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상태입니다</a:t>
            </a:r>
            <a:r>
              <a:rPr lang="en-US" altLang="ko-KR" baseline="0" dirty="0"/>
              <a:t>.</a:t>
            </a:r>
          </a:p>
          <a:p>
            <a:pPr eaLnBrk="1" hangingPunct="1"/>
            <a:endParaRPr lang="en-US" altLang="ko-KR" baseline="0" dirty="0"/>
          </a:p>
          <a:p>
            <a:pPr eaLnBrk="1" hangingPunct="1"/>
            <a:r>
              <a:rPr lang="ko-KR" altLang="en-US" baseline="0" dirty="0"/>
              <a:t>이에 </a:t>
            </a:r>
            <a:r>
              <a:rPr lang="en-US" altLang="ko-KR" baseline="0" dirty="0"/>
              <a:t>5</a:t>
            </a:r>
            <a:r>
              <a:rPr lang="ko-KR" altLang="en-US" baseline="0" dirty="0"/>
              <a:t>개 관점으로 구축 목표를 수립하였으며</a:t>
            </a:r>
            <a:endParaRPr lang="en-US" altLang="ko-KR" baseline="0" dirty="0"/>
          </a:p>
          <a:p>
            <a:pPr eaLnBrk="1" hangingPunct="1"/>
            <a:r>
              <a:rPr lang="en-US" altLang="ko-KR" baseline="0" dirty="0"/>
              <a:t>1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2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3 …</a:t>
            </a:r>
            <a:r>
              <a:rPr lang="ko-KR" altLang="en-US" baseline="0" dirty="0"/>
              <a:t>제공하겠습니다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4 …</a:t>
            </a:r>
            <a:r>
              <a:rPr lang="ko-KR" altLang="en-US" baseline="0" dirty="0"/>
              <a:t>구축 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5 …</a:t>
            </a:r>
            <a:r>
              <a:rPr lang="ko-KR" altLang="en-US" baseline="0" dirty="0"/>
              <a:t>표준화를 수행하겠습니다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1638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fld id="{98C7C6A1-EE3B-4C38-BC56-5D7E3D1535CA}" type="slidenum">
              <a:rPr lang="en-US" altLang="ko-KR" sz="1300" b="0" smtClean="0">
                <a:latin typeface="돋움" panose="020B0600000101010101" pitchFamily="50" charset="-127"/>
                <a:ea typeface="돋움" panose="020B0600000101010101" pitchFamily="50" charset="-127"/>
              </a:rPr>
              <a:pPr/>
              <a:t>29</a:t>
            </a:fld>
            <a:endParaRPr lang="en-US" altLang="ko-KR" sz="1300" b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979752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ko-KR" altLang="en-US" dirty="0"/>
              <a:t>추진 배경 및 구축 목표입니다</a:t>
            </a:r>
            <a:r>
              <a:rPr lang="en-US" altLang="ko-KR" dirty="0"/>
              <a:t>.</a:t>
            </a:r>
          </a:p>
          <a:p>
            <a:pPr eaLnBrk="1" hangingPunct="1"/>
            <a:r>
              <a:rPr lang="ko-KR" altLang="en-US" dirty="0"/>
              <a:t>추진 배경으로는 </a:t>
            </a:r>
            <a:endParaRPr lang="en-US" altLang="ko-KR" dirty="0"/>
          </a:p>
          <a:p>
            <a:pPr eaLnBrk="1" hangingPunct="1"/>
            <a:r>
              <a:rPr lang="ko-KR" altLang="en-US" dirty="0"/>
              <a:t>첫째 시스템 측면으로 인사</a:t>
            </a:r>
            <a:r>
              <a:rPr lang="en-US" altLang="ko-KR" dirty="0"/>
              <a:t>/</a:t>
            </a:r>
            <a:r>
              <a:rPr lang="ko-KR" altLang="en-US" dirty="0"/>
              <a:t>평가</a:t>
            </a:r>
            <a:r>
              <a:rPr lang="ko-KR" altLang="en-US" baseline="0" dirty="0"/>
              <a:t> 시스템 별도 운영에 따른 정보의 연계성 부족 및 선진 프로세스</a:t>
            </a:r>
            <a:r>
              <a:rPr lang="en-US" altLang="ko-KR" baseline="0" dirty="0"/>
              <a:t>…. </a:t>
            </a:r>
            <a:r>
              <a:rPr lang="ko-KR" altLang="en-US" baseline="0" dirty="0"/>
              <a:t>의사결정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미흡 상태입니다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ko-KR" altLang="en-US" baseline="0" dirty="0"/>
              <a:t>둘째 사용자 요구 기대 측면으로 경영진 </a:t>
            </a:r>
            <a:r>
              <a:rPr lang="en-US" altLang="ko-KR" baseline="0" dirty="0"/>
              <a:t>…</a:t>
            </a:r>
            <a:r>
              <a:rPr lang="ko-KR" altLang="en-US" baseline="0" dirty="0"/>
              <a:t>제공이 필요하고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임직원</a:t>
            </a:r>
            <a:r>
              <a:rPr lang="en-US" altLang="ko-KR" baseline="0" dirty="0"/>
              <a:t>…</a:t>
            </a:r>
            <a:r>
              <a:rPr lang="ko-KR" altLang="en-US" baseline="0" dirty="0"/>
              <a:t>확보되고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업무담당자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상태입니다</a:t>
            </a:r>
            <a:r>
              <a:rPr lang="en-US" altLang="ko-KR" baseline="0" dirty="0"/>
              <a:t>.</a:t>
            </a:r>
          </a:p>
          <a:p>
            <a:pPr eaLnBrk="1" hangingPunct="1"/>
            <a:endParaRPr lang="en-US" altLang="ko-KR" baseline="0" dirty="0"/>
          </a:p>
          <a:p>
            <a:pPr eaLnBrk="1" hangingPunct="1"/>
            <a:r>
              <a:rPr lang="ko-KR" altLang="en-US" baseline="0" dirty="0"/>
              <a:t>이에 </a:t>
            </a:r>
            <a:r>
              <a:rPr lang="en-US" altLang="ko-KR" baseline="0" dirty="0"/>
              <a:t>5</a:t>
            </a:r>
            <a:r>
              <a:rPr lang="ko-KR" altLang="en-US" baseline="0" dirty="0"/>
              <a:t>개 관점으로 구축 목표를 수립하였으며</a:t>
            </a:r>
            <a:endParaRPr lang="en-US" altLang="ko-KR" baseline="0" dirty="0"/>
          </a:p>
          <a:p>
            <a:pPr eaLnBrk="1" hangingPunct="1"/>
            <a:r>
              <a:rPr lang="en-US" altLang="ko-KR" baseline="0" dirty="0"/>
              <a:t>1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2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3 …</a:t>
            </a:r>
            <a:r>
              <a:rPr lang="ko-KR" altLang="en-US" baseline="0" dirty="0"/>
              <a:t>제공하겠습니다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4 …</a:t>
            </a:r>
            <a:r>
              <a:rPr lang="ko-KR" altLang="en-US" baseline="0" dirty="0"/>
              <a:t>구축 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5 …</a:t>
            </a:r>
            <a:r>
              <a:rPr lang="ko-KR" altLang="en-US" baseline="0" dirty="0"/>
              <a:t>표준화를 수행하겠습니다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1638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fld id="{98C7C6A1-EE3B-4C38-BC56-5D7E3D1535CA}" type="slidenum">
              <a:rPr lang="en-US" altLang="ko-KR" sz="1300" b="0" smtClean="0">
                <a:latin typeface="돋움" panose="020B0600000101010101" pitchFamily="50" charset="-127"/>
                <a:ea typeface="돋움" panose="020B0600000101010101" pitchFamily="50" charset="-127"/>
              </a:rPr>
              <a:pPr/>
              <a:t>30</a:t>
            </a:fld>
            <a:endParaRPr lang="en-US" altLang="ko-KR" sz="1300" b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330386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ko-KR" altLang="en-US" dirty="0"/>
              <a:t>추진 배경 및 구축 목표입니다</a:t>
            </a:r>
            <a:r>
              <a:rPr lang="en-US" altLang="ko-KR" dirty="0"/>
              <a:t>.</a:t>
            </a:r>
          </a:p>
          <a:p>
            <a:pPr eaLnBrk="1" hangingPunct="1"/>
            <a:r>
              <a:rPr lang="ko-KR" altLang="en-US" dirty="0"/>
              <a:t>추진 배경으로는 </a:t>
            </a:r>
            <a:endParaRPr lang="en-US" altLang="ko-KR" dirty="0"/>
          </a:p>
          <a:p>
            <a:pPr eaLnBrk="1" hangingPunct="1"/>
            <a:r>
              <a:rPr lang="ko-KR" altLang="en-US" dirty="0"/>
              <a:t>첫째 시스템 측면으로 인사</a:t>
            </a:r>
            <a:r>
              <a:rPr lang="en-US" altLang="ko-KR" dirty="0"/>
              <a:t>/</a:t>
            </a:r>
            <a:r>
              <a:rPr lang="ko-KR" altLang="en-US" dirty="0"/>
              <a:t>평가</a:t>
            </a:r>
            <a:r>
              <a:rPr lang="ko-KR" altLang="en-US" baseline="0" dirty="0"/>
              <a:t> 시스템 별도 운영에 따른 정보의 연계성 부족 및 선진 프로세스</a:t>
            </a:r>
            <a:r>
              <a:rPr lang="en-US" altLang="ko-KR" baseline="0" dirty="0"/>
              <a:t>…. </a:t>
            </a:r>
            <a:r>
              <a:rPr lang="ko-KR" altLang="en-US" baseline="0" dirty="0"/>
              <a:t>의사결정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미흡 상태입니다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ko-KR" altLang="en-US" baseline="0" dirty="0"/>
              <a:t>둘째 사용자 요구 기대 측면으로 경영진 </a:t>
            </a:r>
            <a:r>
              <a:rPr lang="en-US" altLang="ko-KR" baseline="0" dirty="0"/>
              <a:t>…</a:t>
            </a:r>
            <a:r>
              <a:rPr lang="ko-KR" altLang="en-US" baseline="0" dirty="0"/>
              <a:t>제공이 필요하고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임직원</a:t>
            </a:r>
            <a:r>
              <a:rPr lang="en-US" altLang="ko-KR" baseline="0" dirty="0"/>
              <a:t>…</a:t>
            </a:r>
            <a:r>
              <a:rPr lang="ko-KR" altLang="en-US" baseline="0" dirty="0"/>
              <a:t>확보되고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업무담당자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상태입니다</a:t>
            </a:r>
            <a:r>
              <a:rPr lang="en-US" altLang="ko-KR" baseline="0" dirty="0"/>
              <a:t>.</a:t>
            </a:r>
          </a:p>
          <a:p>
            <a:pPr eaLnBrk="1" hangingPunct="1"/>
            <a:endParaRPr lang="en-US" altLang="ko-KR" baseline="0" dirty="0"/>
          </a:p>
          <a:p>
            <a:pPr eaLnBrk="1" hangingPunct="1"/>
            <a:r>
              <a:rPr lang="ko-KR" altLang="en-US" baseline="0" dirty="0"/>
              <a:t>이에 </a:t>
            </a:r>
            <a:r>
              <a:rPr lang="en-US" altLang="ko-KR" baseline="0" dirty="0"/>
              <a:t>5</a:t>
            </a:r>
            <a:r>
              <a:rPr lang="ko-KR" altLang="en-US" baseline="0" dirty="0"/>
              <a:t>개 관점으로 구축 목표를 수립하였으며</a:t>
            </a:r>
            <a:endParaRPr lang="en-US" altLang="ko-KR" baseline="0" dirty="0"/>
          </a:p>
          <a:p>
            <a:pPr eaLnBrk="1" hangingPunct="1"/>
            <a:r>
              <a:rPr lang="en-US" altLang="ko-KR" baseline="0" dirty="0"/>
              <a:t>1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2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3 …</a:t>
            </a:r>
            <a:r>
              <a:rPr lang="ko-KR" altLang="en-US" baseline="0" dirty="0"/>
              <a:t>제공하겠습니다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4 …</a:t>
            </a:r>
            <a:r>
              <a:rPr lang="ko-KR" altLang="en-US" baseline="0" dirty="0"/>
              <a:t>구축 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5 …</a:t>
            </a:r>
            <a:r>
              <a:rPr lang="ko-KR" altLang="en-US" baseline="0" dirty="0"/>
              <a:t>표준화를 수행하겠습니다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1638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fld id="{98C7C6A1-EE3B-4C38-BC56-5D7E3D1535CA}" type="slidenum">
              <a:rPr lang="en-US" altLang="ko-KR" sz="1300" b="0" smtClean="0">
                <a:latin typeface="돋움" panose="020B0600000101010101" pitchFamily="50" charset="-127"/>
                <a:ea typeface="돋움" panose="020B0600000101010101" pitchFamily="50" charset="-127"/>
              </a:rPr>
              <a:pPr/>
              <a:t>4</a:t>
            </a:fld>
            <a:endParaRPr lang="en-US" altLang="ko-KR" sz="1300" b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4487542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ko-KR" altLang="en-US" dirty="0"/>
              <a:t>추진 배경 및 구축 목표입니다</a:t>
            </a:r>
            <a:r>
              <a:rPr lang="en-US" altLang="ko-KR" dirty="0"/>
              <a:t>.</a:t>
            </a:r>
          </a:p>
          <a:p>
            <a:pPr eaLnBrk="1" hangingPunct="1"/>
            <a:r>
              <a:rPr lang="ko-KR" altLang="en-US" dirty="0"/>
              <a:t>추진 배경으로는 </a:t>
            </a:r>
            <a:endParaRPr lang="en-US" altLang="ko-KR" dirty="0"/>
          </a:p>
          <a:p>
            <a:pPr eaLnBrk="1" hangingPunct="1"/>
            <a:r>
              <a:rPr lang="ko-KR" altLang="en-US" dirty="0"/>
              <a:t>첫째 시스템 측면으로 인사</a:t>
            </a:r>
            <a:r>
              <a:rPr lang="en-US" altLang="ko-KR" dirty="0"/>
              <a:t>/</a:t>
            </a:r>
            <a:r>
              <a:rPr lang="ko-KR" altLang="en-US" dirty="0"/>
              <a:t>평가</a:t>
            </a:r>
            <a:r>
              <a:rPr lang="ko-KR" altLang="en-US" baseline="0" dirty="0"/>
              <a:t> 시스템 별도 운영에 따른 정보의 연계성 부족 및 선진 프로세스</a:t>
            </a:r>
            <a:r>
              <a:rPr lang="en-US" altLang="ko-KR" baseline="0" dirty="0"/>
              <a:t>…. </a:t>
            </a:r>
            <a:r>
              <a:rPr lang="ko-KR" altLang="en-US" baseline="0" dirty="0"/>
              <a:t>의사결정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미흡 상태입니다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ko-KR" altLang="en-US" baseline="0" dirty="0"/>
              <a:t>둘째 사용자 요구 기대 측면으로 경영진 </a:t>
            </a:r>
            <a:r>
              <a:rPr lang="en-US" altLang="ko-KR" baseline="0" dirty="0"/>
              <a:t>…</a:t>
            </a:r>
            <a:r>
              <a:rPr lang="ko-KR" altLang="en-US" baseline="0" dirty="0"/>
              <a:t>제공이 필요하고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임직원</a:t>
            </a:r>
            <a:r>
              <a:rPr lang="en-US" altLang="ko-KR" baseline="0" dirty="0"/>
              <a:t>…</a:t>
            </a:r>
            <a:r>
              <a:rPr lang="ko-KR" altLang="en-US" baseline="0" dirty="0"/>
              <a:t>확보되고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업무담당자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상태입니다</a:t>
            </a:r>
            <a:r>
              <a:rPr lang="en-US" altLang="ko-KR" baseline="0" dirty="0"/>
              <a:t>.</a:t>
            </a:r>
          </a:p>
          <a:p>
            <a:pPr eaLnBrk="1" hangingPunct="1"/>
            <a:endParaRPr lang="en-US" altLang="ko-KR" baseline="0" dirty="0"/>
          </a:p>
          <a:p>
            <a:pPr eaLnBrk="1" hangingPunct="1"/>
            <a:r>
              <a:rPr lang="ko-KR" altLang="en-US" baseline="0" dirty="0"/>
              <a:t>이에 </a:t>
            </a:r>
            <a:r>
              <a:rPr lang="en-US" altLang="ko-KR" baseline="0" dirty="0"/>
              <a:t>5</a:t>
            </a:r>
            <a:r>
              <a:rPr lang="ko-KR" altLang="en-US" baseline="0" dirty="0"/>
              <a:t>개 관점으로 구축 목표를 수립하였으며</a:t>
            </a:r>
            <a:endParaRPr lang="en-US" altLang="ko-KR" baseline="0" dirty="0"/>
          </a:p>
          <a:p>
            <a:pPr eaLnBrk="1" hangingPunct="1"/>
            <a:r>
              <a:rPr lang="en-US" altLang="ko-KR" baseline="0" dirty="0"/>
              <a:t>1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2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3 …</a:t>
            </a:r>
            <a:r>
              <a:rPr lang="ko-KR" altLang="en-US" baseline="0" dirty="0"/>
              <a:t>제공하겠습니다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4 …</a:t>
            </a:r>
            <a:r>
              <a:rPr lang="ko-KR" altLang="en-US" baseline="0" dirty="0"/>
              <a:t>구축 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5 …</a:t>
            </a:r>
            <a:r>
              <a:rPr lang="ko-KR" altLang="en-US" baseline="0" dirty="0"/>
              <a:t>표준화를 수행하겠습니다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1638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fld id="{98C7C6A1-EE3B-4C38-BC56-5D7E3D1535CA}" type="slidenum">
              <a:rPr lang="en-US" altLang="ko-KR" sz="1300" b="0" smtClean="0">
                <a:latin typeface="돋움" panose="020B0600000101010101" pitchFamily="50" charset="-127"/>
                <a:ea typeface="돋움" panose="020B0600000101010101" pitchFamily="50" charset="-127"/>
              </a:rPr>
              <a:pPr/>
              <a:t>31</a:t>
            </a:fld>
            <a:endParaRPr lang="en-US" altLang="ko-KR" sz="1300" b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7136182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fld id="{2F26847D-A5D5-4421-A21A-C17DBB39BA26}" type="slidenum">
              <a:rPr lang="en-US" altLang="ko-KR" sz="1300" b="0" smtClean="0">
                <a:latin typeface="돋움" panose="020B0600000101010101" pitchFamily="50" charset="-127"/>
                <a:ea typeface="돋움" panose="020B0600000101010101" pitchFamily="50" charset="-127"/>
              </a:rPr>
              <a:pPr/>
              <a:t>32</a:t>
            </a:fld>
            <a:endParaRPr lang="en-US" altLang="ko-KR" sz="1300" b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ko-KR" altLang="ko-KR"/>
          </a:p>
        </p:txBody>
      </p:sp>
    </p:spTree>
    <p:extLst>
      <p:ext uri="{BB962C8B-B14F-4D97-AF65-F5344CB8AC3E}">
        <p14:creationId xmlns:p14="http://schemas.microsoft.com/office/powerpoint/2010/main" val="58834242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ko-KR" altLang="en-US" dirty="0"/>
              <a:t>추진 배경 및 구축 목표입니다</a:t>
            </a:r>
            <a:r>
              <a:rPr lang="en-US" altLang="ko-KR" dirty="0"/>
              <a:t>.</a:t>
            </a:r>
          </a:p>
          <a:p>
            <a:pPr eaLnBrk="1" hangingPunct="1"/>
            <a:r>
              <a:rPr lang="ko-KR" altLang="en-US" dirty="0"/>
              <a:t>추진 배경으로는 </a:t>
            </a:r>
            <a:endParaRPr lang="en-US" altLang="ko-KR" dirty="0"/>
          </a:p>
          <a:p>
            <a:pPr eaLnBrk="1" hangingPunct="1"/>
            <a:r>
              <a:rPr lang="ko-KR" altLang="en-US" dirty="0"/>
              <a:t>첫째 시스템 측면으로 인사</a:t>
            </a:r>
            <a:r>
              <a:rPr lang="en-US" altLang="ko-KR" dirty="0"/>
              <a:t>/</a:t>
            </a:r>
            <a:r>
              <a:rPr lang="ko-KR" altLang="en-US" dirty="0"/>
              <a:t>평가</a:t>
            </a:r>
            <a:r>
              <a:rPr lang="ko-KR" altLang="en-US" baseline="0" dirty="0"/>
              <a:t> 시스템 별도 운영에 따른 정보의 연계성 부족 및 선진 프로세스</a:t>
            </a:r>
            <a:r>
              <a:rPr lang="en-US" altLang="ko-KR" baseline="0" dirty="0"/>
              <a:t>…. </a:t>
            </a:r>
            <a:r>
              <a:rPr lang="ko-KR" altLang="en-US" baseline="0" dirty="0"/>
              <a:t>의사결정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미흡 상태입니다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ko-KR" altLang="en-US" baseline="0" dirty="0"/>
              <a:t>둘째 사용자 요구 기대 측면으로 경영진 </a:t>
            </a:r>
            <a:r>
              <a:rPr lang="en-US" altLang="ko-KR" baseline="0" dirty="0"/>
              <a:t>…</a:t>
            </a:r>
            <a:r>
              <a:rPr lang="ko-KR" altLang="en-US" baseline="0" dirty="0"/>
              <a:t>제공이 필요하고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임직원</a:t>
            </a:r>
            <a:r>
              <a:rPr lang="en-US" altLang="ko-KR" baseline="0" dirty="0"/>
              <a:t>…</a:t>
            </a:r>
            <a:r>
              <a:rPr lang="ko-KR" altLang="en-US" baseline="0" dirty="0"/>
              <a:t>확보되고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업무담당자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상태입니다</a:t>
            </a:r>
            <a:r>
              <a:rPr lang="en-US" altLang="ko-KR" baseline="0" dirty="0"/>
              <a:t>.</a:t>
            </a:r>
          </a:p>
          <a:p>
            <a:pPr eaLnBrk="1" hangingPunct="1"/>
            <a:endParaRPr lang="en-US" altLang="ko-KR" baseline="0" dirty="0"/>
          </a:p>
          <a:p>
            <a:pPr eaLnBrk="1" hangingPunct="1"/>
            <a:r>
              <a:rPr lang="ko-KR" altLang="en-US" baseline="0" dirty="0"/>
              <a:t>이에 </a:t>
            </a:r>
            <a:r>
              <a:rPr lang="en-US" altLang="ko-KR" baseline="0" dirty="0"/>
              <a:t>5</a:t>
            </a:r>
            <a:r>
              <a:rPr lang="ko-KR" altLang="en-US" baseline="0" dirty="0"/>
              <a:t>개 관점으로 구축 목표를 수립하였으며</a:t>
            </a:r>
            <a:endParaRPr lang="en-US" altLang="ko-KR" baseline="0" dirty="0"/>
          </a:p>
          <a:p>
            <a:pPr eaLnBrk="1" hangingPunct="1"/>
            <a:r>
              <a:rPr lang="en-US" altLang="ko-KR" baseline="0" dirty="0"/>
              <a:t>1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2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3 …</a:t>
            </a:r>
            <a:r>
              <a:rPr lang="ko-KR" altLang="en-US" baseline="0" dirty="0"/>
              <a:t>제공하겠습니다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4 …</a:t>
            </a:r>
            <a:r>
              <a:rPr lang="ko-KR" altLang="en-US" baseline="0" dirty="0"/>
              <a:t>구축 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5 …</a:t>
            </a:r>
            <a:r>
              <a:rPr lang="ko-KR" altLang="en-US" baseline="0" dirty="0"/>
              <a:t>표준화를 수행하겠습니다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1638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fld id="{98C7C6A1-EE3B-4C38-BC56-5D7E3D1535CA}" type="slidenum">
              <a:rPr lang="en-US" altLang="ko-KR" sz="1300" b="0" smtClean="0">
                <a:latin typeface="돋움" panose="020B0600000101010101" pitchFamily="50" charset="-127"/>
                <a:ea typeface="돋움" panose="020B0600000101010101" pitchFamily="50" charset="-127"/>
              </a:rPr>
              <a:pPr/>
              <a:t>33</a:t>
            </a:fld>
            <a:endParaRPr lang="en-US" altLang="ko-KR" sz="1300" b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783003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ko-KR" altLang="en-US" dirty="0"/>
              <a:t>추진 배경 및 구축 목표입니다</a:t>
            </a:r>
            <a:r>
              <a:rPr lang="en-US" altLang="ko-KR" dirty="0"/>
              <a:t>.</a:t>
            </a:r>
          </a:p>
          <a:p>
            <a:pPr eaLnBrk="1" hangingPunct="1"/>
            <a:r>
              <a:rPr lang="ko-KR" altLang="en-US" dirty="0"/>
              <a:t>추진 배경으로는 </a:t>
            </a:r>
            <a:endParaRPr lang="en-US" altLang="ko-KR" dirty="0"/>
          </a:p>
          <a:p>
            <a:pPr eaLnBrk="1" hangingPunct="1"/>
            <a:r>
              <a:rPr lang="ko-KR" altLang="en-US" dirty="0"/>
              <a:t>첫째 시스템 측면으로 인사</a:t>
            </a:r>
            <a:r>
              <a:rPr lang="en-US" altLang="ko-KR" dirty="0"/>
              <a:t>/</a:t>
            </a:r>
            <a:r>
              <a:rPr lang="ko-KR" altLang="en-US" dirty="0"/>
              <a:t>평가</a:t>
            </a:r>
            <a:r>
              <a:rPr lang="ko-KR" altLang="en-US" baseline="0" dirty="0"/>
              <a:t> 시스템 별도 운영에 따른 정보의 연계성 부족 및 선진 프로세스</a:t>
            </a:r>
            <a:r>
              <a:rPr lang="en-US" altLang="ko-KR" baseline="0" dirty="0"/>
              <a:t>…. </a:t>
            </a:r>
            <a:r>
              <a:rPr lang="ko-KR" altLang="en-US" baseline="0" dirty="0"/>
              <a:t>의사결정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미흡 상태입니다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ko-KR" altLang="en-US" baseline="0" dirty="0"/>
              <a:t>둘째 사용자 요구 기대 측면으로 경영진 </a:t>
            </a:r>
            <a:r>
              <a:rPr lang="en-US" altLang="ko-KR" baseline="0" dirty="0"/>
              <a:t>…</a:t>
            </a:r>
            <a:r>
              <a:rPr lang="ko-KR" altLang="en-US" baseline="0" dirty="0"/>
              <a:t>제공이 필요하고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임직원</a:t>
            </a:r>
            <a:r>
              <a:rPr lang="en-US" altLang="ko-KR" baseline="0" dirty="0"/>
              <a:t>…</a:t>
            </a:r>
            <a:r>
              <a:rPr lang="ko-KR" altLang="en-US" baseline="0" dirty="0"/>
              <a:t>확보되고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업무담당자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상태입니다</a:t>
            </a:r>
            <a:r>
              <a:rPr lang="en-US" altLang="ko-KR" baseline="0" dirty="0"/>
              <a:t>.</a:t>
            </a:r>
          </a:p>
          <a:p>
            <a:pPr eaLnBrk="1" hangingPunct="1"/>
            <a:endParaRPr lang="en-US" altLang="ko-KR" baseline="0" dirty="0"/>
          </a:p>
          <a:p>
            <a:pPr eaLnBrk="1" hangingPunct="1"/>
            <a:r>
              <a:rPr lang="ko-KR" altLang="en-US" baseline="0" dirty="0"/>
              <a:t>이에 </a:t>
            </a:r>
            <a:r>
              <a:rPr lang="en-US" altLang="ko-KR" baseline="0" dirty="0"/>
              <a:t>5</a:t>
            </a:r>
            <a:r>
              <a:rPr lang="ko-KR" altLang="en-US" baseline="0" dirty="0"/>
              <a:t>개 관점으로 구축 목표를 수립하였으며</a:t>
            </a:r>
            <a:endParaRPr lang="en-US" altLang="ko-KR" baseline="0" dirty="0"/>
          </a:p>
          <a:p>
            <a:pPr eaLnBrk="1" hangingPunct="1"/>
            <a:r>
              <a:rPr lang="en-US" altLang="ko-KR" baseline="0" dirty="0"/>
              <a:t>1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2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3 …</a:t>
            </a:r>
            <a:r>
              <a:rPr lang="ko-KR" altLang="en-US" baseline="0" dirty="0"/>
              <a:t>제공하겠습니다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4 …</a:t>
            </a:r>
            <a:r>
              <a:rPr lang="ko-KR" altLang="en-US" baseline="0" dirty="0"/>
              <a:t>구축 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5 …</a:t>
            </a:r>
            <a:r>
              <a:rPr lang="ko-KR" altLang="en-US" baseline="0" dirty="0"/>
              <a:t>표준화를 수행하겠습니다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1638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fld id="{98C7C6A1-EE3B-4C38-BC56-5D7E3D1535CA}" type="slidenum">
              <a:rPr lang="en-US" altLang="ko-KR" sz="1300" b="0" smtClean="0">
                <a:latin typeface="돋움" panose="020B0600000101010101" pitchFamily="50" charset="-127"/>
                <a:ea typeface="돋움" panose="020B0600000101010101" pitchFamily="50" charset="-127"/>
              </a:rPr>
              <a:pPr/>
              <a:t>5</a:t>
            </a:fld>
            <a:endParaRPr lang="en-US" altLang="ko-KR" sz="1300" b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74463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ko-KR" altLang="en-US" dirty="0"/>
              <a:t>추진 배경 및 구축 목표입니다</a:t>
            </a:r>
            <a:r>
              <a:rPr lang="en-US" altLang="ko-KR" dirty="0"/>
              <a:t>.</a:t>
            </a:r>
          </a:p>
          <a:p>
            <a:pPr eaLnBrk="1" hangingPunct="1"/>
            <a:r>
              <a:rPr lang="ko-KR" altLang="en-US" dirty="0"/>
              <a:t>추진 배경으로는 </a:t>
            </a:r>
            <a:endParaRPr lang="en-US" altLang="ko-KR" dirty="0"/>
          </a:p>
          <a:p>
            <a:pPr eaLnBrk="1" hangingPunct="1"/>
            <a:r>
              <a:rPr lang="ko-KR" altLang="en-US" dirty="0"/>
              <a:t>첫째 시스템 측면으로 인사</a:t>
            </a:r>
            <a:r>
              <a:rPr lang="en-US" altLang="ko-KR" dirty="0"/>
              <a:t>/</a:t>
            </a:r>
            <a:r>
              <a:rPr lang="ko-KR" altLang="en-US" dirty="0"/>
              <a:t>평가</a:t>
            </a:r>
            <a:r>
              <a:rPr lang="ko-KR" altLang="en-US" baseline="0" dirty="0"/>
              <a:t> 시스템 별도 운영에 따른 정보의 연계성 부족 및 선진 프로세스</a:t>
            </a:r>
            <a:r>
              <a:rPr lang="en-US" altLang="ko-KR" baseline="0" dirty="0"/>
              <a:t>…. </a:t>
            </a:r>
            <a:r>
              <a:rPr lang="ko-KR" altLang="en-US" baseline="0" dirty="0"/>
              <a:t>의사결정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미흡 상태입니다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ko-KR" altLang="en-US" baseline="0" dirty="0"/>
              <a:t>둘째 사용자 요구 기대 측면으로 경영진 </a:t>
            </a:r>
            <a:r>
              <a:rPr lang="en-US" altLang="ko-KR" baseline="0" dirty="0"/>
              <a:t>…</a:t>
            </a:r>
            <a:r>
              <a:rPr lang="ko-KR" altLang="en-US" baseline="0" dirty="0"/>
              <a:t>제공이 필요하고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임직원</a:t>
            </a:r>
            <a:r>
              <a:rPr lang="en-US" altLang="ko-KR" baseline="0" dirty="0"/>
              <a:t>…</a:t>
            </a:r>
            <a:r>
              <a:rPr lang="ko-KR" altLang="en-US" baseline="0" dirty="0"/>
              <a:t>확보되고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업무담당자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상태입니다</a:t>
            </a:r>
            <a:r>
              <a:rPr lang="en-US" altLang="ko-KR" baseline="0" dirty="0"/>
              <a:t>.</a:t>
            </a:r>
          </a:p>
          <a:p>
            <a:pPr eaLnBrk="1" hangingPunct="1"/>
            <a:endParaRPr lang="en-US" altLang="ko-KR" baseline="0" dirty="0"/>
          </a:p>
          <a:p>
            <a:pPr eaLnBrk="1" hangingPunct="1"/>
            <a:r>
              <a:rPr lang="ko-KR" altLang="en-US" baseline="0" dirty="0"/>
              <a:t>이에 </a:t>
            </a:r>
            <a:r>
              <a:rPr lang="en-US" altLang="ko-KR" baseline="0" dirty="0"/>
              <a:t>5</a:t>
            </a:r>
            <a:r>
              <a:rPr lang="ko-KR" altLang="en-US" baseline="0" dirty="0"/>
              <a:t>개 관점으로 구축 목표를 수립하였으며</a:t>
            </a:r>
            <a:endParaRPr lang="en-US" altLang="ko-KR" baseline="0" dirty="0"/>
          </a:p>
          <a:p>
            <a:pPr eaLnBrk="1" hangingPunct="1"/>
            <a:r>
              <a:rPr lang="en-US" altLang="ko-KR" baseline="0" dirty="0"/>
              <a:t>1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2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3 …</a:t>
            </a:r>
            <a:r>
              <a:rPr lang="ko-KR" altLang="en-US" baseline="0" dirty="0"/>
              <a:t>제공하겠습니다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4 …</a:t>
            </a:r>
            <a:r>
              <a:rPr lang="ko-KR" altLang="en-US" baseline="0" dirty="0"/>
              <a:t>구축 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5 …</a:t>
            </a:r>
            <a:r>
              <a:rPr lang="ko-KR" altLang="en-US" baseline="0" dirty="0"/>
              <a:t>표준화를 수행하겠습니다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1638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fld id="{98C7C6A1-EE3B-4C38-BC56-5D7E3D1535CA}" type="slidenum">
              <a:rPr lang="en-US" altLang="ko-KR" sz="1300" b="0" smtClean="0">
                <a:latin typeface="돋움" panose="020B0600000101010101" pitchFamily="50" charset="-127"/>
                <a:ea typeface="돋움" panose="020B0600000101010101" pitchFamily="50" charset="-127"/>
              </a:rPr>
              <a:pPr/>
              <a:t>6</a:t>
            </a:fld>
            <a:endParaRPr lang="en-US" altLang="ko-KR" sz="1300" b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33940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8371" name="슬라이드 노트 개체 틀 2"/>
          <p:cNvSpPr>
            <a:spLocks noGrp="1"/>
          </p:cNvSpPr>
          <p:nvPr>
            <p:ph type="body" idx="1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  <a:defRPr/>
            </a:pPr>
            <a:r>
              <a:rPr lang="ko-KR" altLang="en-US" dirty="0"/>
              <a:t>제안의 구성은 </a:t>
            </a:r>
            <a:endParaRPr lang="en-US" altLang="ko-KR" dirty="0"/>
          </a:p>
          <a:p>
            <a:pPr eaLnBrk="1" hangingPunct="1">
              <a:spcBef>
                <a:spcPct val="0"/>
              </a:spcBef>
              <a:defRPr/>
            </a:pPr>
            <a:r>
              <a:rPr lang="ko-KR" altLang="en-US" dirty="0"/>
              <a:t>제안의 개요</a:t>
            </a:r>
            <a:r>
              <a:rPr lang="en-US" altLang="ko-KR" dirty="0"/>
              <a:t>,</a:t>
            </a:r>
            <a:r>
              <a:rPr lang="en-US" altLang="ko-KR" baseline="0" dirty="0"/>
              <a:t> … </a:t>
            </a:r>
            <a:r>
              <a:rPr lang="ko-KR" altLang="en-US" baseline="0" dirty="0" err="1"/>
              <a:t>제안사</a:t>
            </a:r>
            <a:r>
              <a:rPr lang="ko-KR" altLang="en-US" baseline="0" dirty="0"/>
              <a:t> 일반 현황</a:t>
            </a:r>
            <a:r>
              <a:rPr lang="ko-KR" altLang="en-US" dirty="0"/>
              <a:t> 구성되며</a:t>
            </a:r>
            <a:r>
              <a:rPr lang="en-US" altLang="ko-KR" dirty="0"/>
              <a:t>, </a:t>
            </a:r>
            <a:r>
              <a:rPr lang="ko-KR" altLang="en-US" dirty="0"/>
              <a:t>약 </a:t>
            </a:r>
            <a:r>
              <a:rPr lang="en-US" altLang="ko-KR" dirty="0"/>
              <a:t>40</a:t>
            </a:r>
            <a:r>
              <a:rPr lang="ko-KR" altLang="en-US" dirty="0"/>
              <a:t>여분 제안 내용에 대하여 제안하며</a:t>
            </a:r>
            <a:endParaRPr lang="en-US" altLang="ko-KR" dirty="0"/>
          </a:p>
          <a:p>
            <a:pPr eaLnBrk="1" hangingPunct="1">
              <a:spcBef>
                <a:spcPct val="0"/>
              </a:spcBef>
              <a:defRPr/>
            </a:pPr>
            <a:r>
              <a:rPr lang="ko-KR" altLang="en-US" dirty="0"/>
              <a:t>질의 응답 시간을 통하여 여러분의 궁금증을 해결하도록 하겠습니다</a:t>
            </a:r>
            <a:r>
              <a:rPr lang="en-US" altLang="ko-KR" dirty="0"/>
              <a:t>.</a:t>
            </a:r>
          </a:p>
        </p:txBody>
      </p:sp>
      <p:sp>
        <p:nvSpPr>
          <p:cNvPr id="14340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fld id="{9224E432-9271-4360-9D3D-1EC1C9FAB2C1}" type="slidenum">
              <a:rPr kumimoji="0" lang="ko-KR" altLang="en-US" sz="1300" b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7</a:t>
            </a:fld>
            <a:endParaRPr kumimoji="0" lang="ko-KR" altLang="en-US" sz="1300" b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524673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ko-KR" altLang="en-US" dirty="0"/>
              <a:t>추진 배경 및 구축 목표입니다</a:t>
            </a:r>
            <a:r>
              <a:rPr lang="en-US" altLang="ko-KR" dirty="0"/>
              <a:t>.</a:t>
            </a:r>
          </a:p>
          <a:p>
            <a:pPr eaLnBrk="1" hangingPunct="1"/>
            <a:r>
              <a:rPr lang="ko-KR" altLang="en-US" dirty="0"/>
              <a:t>추진 배경으로는 </a:t>
            </a:r>
            <a:endParaRPr lang="en-US" altLang="ko-KR" dirty="0"/>
          </a:p>
          <a:p>
            <a:pPr eaLnBrk="1" hangingPunct="1"/>
            <a:r>
              <a:rPr lang="ko-KR" altLang="en-US" dirty="0"/>
              <a:t>첫째 시스템 측면으로 인사</a:t>
            </a:r>
            <a:r>
              <a:rPr lang="en-US" altLang="ko-KR" dirty="0"/>
              <a:t>/</a:t>
            </a:r>
            <a:r>
              <a:rPr lang="ko-KR" altLang="en-US" dirty="0"/>
              <a:t>평가</a:t>
            </a:r>
            <a:r>
              <a:rPr lang="ko-KR" altLang="en-US" baseline="0" dirty="0"/>
              <a:t> 시스템 별도 운영에 따른 정보의 연계성 부족 및 선진 프로세스</a:t>
            </a:r>
            <a:r>
              <a:rPr lang="en-US" altLang="ko-KR" baseline="0" dirty="0"/>
              <a:t>…. </a:t>
            </a:r>
            <a:r>
              <a:rPr lang="ko-KR" altLang="en-US" baseline="0" dirty="0"/>
              <a:t>의사결정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미흡 상태입니다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ko-KR" altLang="en-US" baseline="0" dirty="0"/>
              <a:t>둘째 사용자 요구 기대 측면으로 경영진 </a:t>
            </a:r>
            <a:r>
              <a:rPr lang="en-US" altLang="ko-KR" baseline="0" dirty="0"/>
              <a:t>…</a:t>
            </a:r>
            <a:r>
              <a:rPr lang="ko-KR" altLang="en-US" baseline="0" dirty="0"/>
              <a:t>제공이 필요하고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임직원</a:t>
            </a:r>
            <a:r>
              <a:rPr lang="en-US" altLang="ko-KR" baseline="0" dirty="0"/>
              <a:t>…</a:t>
            </a:r>
            <a:r>
              <a:rPr lang="ko-KR" altLang="en-US" baseline="0" dirty="0"/>
              <a:t>확보되고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업무담당자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상태입니다</a:t>
            </a:r>
            <a:r>
              <a:rPr lang="en-US" altLang="ko-KR" baseline="0" dirty="0"/>
              <a:t>.</a:t>
            </a:r>
          </a:p>
          <a:p>
            <a:pPr eaLnBrk="1" hangingPunct="1"/>
            <a:endParaRPr lang="en-US" altLang="ko-KR" baseline="0" dirty="0"/>
          </a:p>
          <a:p>
            <a:pPr eaLnBrk="1" hangingPunct="1"/>
            <a:r>
              <a:rPr lang="ko-KR" altLang="en-US" baseline="0" dirty="0"/>
              <a:t>이에 </a:t>
            </a:r>
            <a:r>
              <a:rPr lang="en-US" altLang="ko-KR" baseline="0" dirty="0"/>
              <a:t>5</a:t>
            </a:r>
            <a:r>
              <a:rPr lang="ko-KR" altLang="en-US" baseline="0" dirty="0"/>
              <a:t>개 관점으로 구축 목표를 수립하였으며</a:t>
            </a:r>
            <a:endParaRPr lang="en-US" altLang="ko-KR" baseline="0" dirty="0"/>
          </a:p>
          <a:p>
            <a:pPr eaLnBrk="1" hangingPunct="1"/>
            <a:r>
              <a:rPr lang="en-US" altLang="ko-KR" baseline="0" dirty="0"/>
              <a:t>1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2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3 …</a:t>
            </a:r>
            <a:r>
              <a:rPr lang="ko-KR" altLang="en-US" baseline="0" dirty="0"/>
              <a:t>제공하겠습니다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4 …</a:t>
            </a:r>
            <a:r>
              <a:rPr lang="ko-KR" altLang="en-US" baseline="0" dirty="0"/>
              <a:t>구축 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5 …</a:t>
            </a:r>
            <a:r>
              <a:rPr lang="ko-KR" altLang="en-US" baseline="0" dirty="0"/>
              <a:t>표준화를 수행하겠습니다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1638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fld id="{98C7C6A1-EE3B-4C38-BC56-5D7E3D1535CA}" type="slidenum">
              <a:rPr lang="en-US" altLang="ko-KR" sz="1300" b="0" smtClean="0">
                <a:latin typeface="돋움" panose="020B0600000101010101" pitchFamily="50" charset="-127"/>
                <a:ea typeface="돋움" panose="020B0600000101010101" pitchFamily="50" charset="-127"/>
              </a:rPr>
              <a:pPr/>
              <a:t>8</a:t>
            </a:fld>
            <a:endParaRPr lang="en-US" altLang="ko-KR" sz="1300" b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71076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ko-KR" altLang="en-US" dirty="0"/>
              <a:t>추진 배경 및 구축 목표입니다</a:t>
            </a:r>
            <a:r>
              <a:rPr lang="en-US" altLang="ko-KR" dirty="0"/>
              <a:t>.</a:t>
            </a:r>
          </a:p>
          <a:p>
            <a:pPr eaLnBrk="1" hangingPunct="1"/>
            <a:r>
              <a:rPr lang="ko-KR" altLang="en-US" dirty="0"/>
              <a:t>추진 배경으로는 </a:t>
            </a:r>
            <a:endParaRPr lang="en-US" altLang="ko-KR" dirty="0"/>
          </a:p>
          <a:p>
            <a:pPr eaLnBrk="1" hangingPunct="1"/>
            <a:r>
              <a:rPr lang="ko-KR" altLang="en-US" dirty="0"/>
              <a:t>첫째 시스템 측면으로 인사</a:t>
            </a:r>
            <a:r>
              <a:rPr lang="en-US" altLang="ko-KR" dirty="0"/>
              <a:t>/</a:t>
            </a:r>
            <a:r>
              <a:rPr lang="ko-KR" altLang="en-US" dirty="0"/>
              <a:t>평가</a:t>
            </a:r>
            <a:r>
              <a:rPr lang="ko-KR" altLang="en-US" baseline="0" dirty="0"/>
              <a:t> 시스템 별도 운영에 따른 정보의 연계성 부족 및 선진 프로세스</a:t>
            </a:r>
            <a:r>
              <a:rPr lang="en-US" altLang="ko-KR" baseline="0" dirty="0"/>
              <a:t>…. </a:t>
            </a:r>
            <a:r>
              <a:rPr lang="ko-KR" altLang="en-US" baseline="0" dirty="0"/>
              <a:t>의사결정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미흡 상태입니다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ko-KR" altLang="en-US" baseline="0" dirty="0"/>
              <a:t>둘째 사용자 요구 기대 측면으로 경영진 </a:t>
            </a:r>
            <a:r>
              <a:rPr lang="en-US" altLang="ko-KR" baseline="0" dirty="0"/>
              <a:t>…</a:t>
            </a:r>
            <a:r>
              <a:rPr lang="ko-KR" altLang="en-US" baseline="0" dirty="0"/>
              <a:t>제공이 필요하고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임직원</a:t>
            </a:r>
            <a:r>
              <a:rPr lang="en-US" altLang="ko-KR" baseline="0" dirty="0"/>
              <a:t>…</a:t>
            </a:r>
            <a:r>
              <a:rPr lang="ko-KR" altLang="en-US" baseline="0" dirty="0"/>
              <a:t>확보되고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업무담당자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상태입니다</a:t>
            </a:r>
            <a:r>
              <a:rPr lang="en-US" altLang="ko-KR" baseline="0" dirty="0"/>
              <a:t>.</a:t>
            </a:r>
          </a:p>
          <a:p>
            <a:pPr eaLnBrk="1" hangingPunct="1"/>
            <a:endParaRPr lang="en-US" altLang="ko-KR" baseline="0" dirty="0"/>
          </a:p>
          <a:p>
            <a:pPr eaLnBrk="1" hangingPunct="1"/>
            <a:r>
              <a:rPr lang="ko-KR" altLang="en-US" baseline="0" dirty="0"/>
              <a:t>이에 </a:t>
            </a:r>
            <a:r>
              <a:rPr lang="en-US" altLang="ko-KR" baseline="0" dirty="0"/>
              <a:t>5</a:t>
            </a:r>
            <a:r>
              <a:rPr lang="ko-KR" altLang="en-US" baseline="0" dirty="0"/>
              <a:t>개 관점으로 구축 목표를 수립하였으며</a:t>
            </a:r>
            <a:endParaRPr lang="en-US" altLang="ko-KR" baseline="0" dirty="0"/>
          </a:p>
          <a:p>
            <a:pPr eaLnBrk="1" hangingPunct="1"/>
            <a:r>
              <a:rPr lang="en-US" altLang="ko-KR" baseline="0" dirty="0"/>
              <a:t>1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2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3 …</a:t>
            </a:r>
            <a:r>
              <a:rPr lang="ko-KR" altLang="en-US" baseline="0" dirty="0"/>
              <a:t>제공하겠습니다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4 …</a:t>
            </a:r>
            <a:r>
              <a:rPr lang="ko-KR" altLang="en-US" baseline="0" dirty="0"/>
              <a:t>구축 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5 …</a:t>
            </a:r>
            <a:r>
              <a:rPr lang="ko-KR" altLang="en-US" baseline="0" dirty="0"/>
              <a:t>표준화를 수행하겠습니다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1638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fld id="{98C7C6A1-EE3B-4C38-BC56-5D7E3D1535CA}" type="slidenum">
              <a:rPr lang="en-US" altLang="ko-KR" sz="1300" b="0" smtClean="0">
                <a:latin typeface="돋움" panose="020B0600000101010101" pitchFamily="50" charset="-127"/>
                <a:ea typeface="돋움" panose="020B0600000101010101" pitchFamily="50" charset="-127"/>
              </a:rPr>
              <a:pPr/>
              <a:t>9</a:t>
            </a:fld>
            <a:endParaRPr lang="en-US" altLang="ko-KR" sz="1300" b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715693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ko-KR" altLang="en-US" dirty="0"/>
              <a:t>추진 배경 및 구축 목표입니다</a:t>
            </a:r>
            <a:r>
              <a:rPr lang="en-US" altLang="ko-KR" dirty="0"/>
              <a:t>.</a:t>
            </a:r>
          </a:p>
          <a:p>
            <a:pPr eaLnBrk="1" hangingPunct="1"/>
            <a:r>
              <a:rPr lang="ko-KR" altLang="en-US" dirty="0"/>
              <a:t>추진 배경으로는 </a:t>
            </a:r>
            <a:endParaRPr lang="en-US" altLang="ko-KR" dirty="0"/>
          </a:p>
          <a:p>
            <a:pPr eaLnBrk="1" hangingPunct="1"/>
            <a:r>
              <a:rPr lang="ko-KR" altLang="en-US" dirty="0"/>
              <a:t>첫째 시스템 측면으로 인사</a:t>
            </a:r>
            <a:r>
              <a:rPr lang="en-US" altLang="ko-KR" dirty="0"/>
              <a:t>/</a:t>
            </a:r>
            <a:r>
              <a:rPr lang="ko-KR" altLang="en-US" dirty="0"/>
              <a:t>평가</a:t>
            </a:r>
            <a:r>
              <a:rPr lang="ko-KR" altLang="en-US" baseline="0" dirty="0"/>
              <a:t> 시스템 별도 운영에 따른 정보의 연계성 부족 및 선진 프로세스</a:t>
            </a:r>
            <a:r>
              <a:rPr lang="en-US" altLang="ko-KR" baseline="0" dirty="0"/>
              <a:t>…. </a:t>
            </a:r>
            <a:r>
              <a:rPr lang="ko-KR" altLang="en-US" baseline="0" dirty="0"/>
              <a:t>의사결정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미흡 상태입니다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ko-KR" altLang="en-US" baseline="0" dirty="0"/>
              <a:t>둘째 사용자 요구 기대 측면으로 경영진 </a:t>
            </a:r>
            <a:r>
              <a:rPr lang="en-US" altLang="ko-KR" baseline="0" dirty="0"/>
              <a:t>…</a:t>
            </a:r>
            <a:r>
              <a:rPr lang="ko-KR" altLang="en-US" baseline="0" dirty="0"/>
              <a:t>제공이 필요하고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임직원</a:t>
            </a:r>
            <a:r>
              <a:rPr lang="en-US" altLang="ko-KR" baseline="0" dirty="0"/>
              <a:t>…</a:t>
            </a:r>
            <a:r>
              <a:rPr lang="ko-KR" altLang="en-US" baseline="0" dirty="0"/>
              <a:t>확보되고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업무담당자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상태입니다</a:t>
            </a:r>
            <a:r>
              <a:rPr lang="en-US" altLang="ko-KR" baseline="0" dirty="0"/>
              <a:t>.</a:t>
            </a:r>
          </a:p>
          <a:p>
            <a:pPr eaLnBrk="1" hangingPunct="1"/>
            <a:endParaRPr lang="en-US" altLang="ko-KR" baseline="0" dirty="0"/>
          </a:p>
          <a:p>
            <a:pPr eaLnBrk="1" hangingPunct="1"/>
            <a:r>
              <a:rPr lang="ko-KR" altLang="en-US" baseline="0" dirty="0"/>
              <a:t>이에 </a:t>
            </a:r>
            <a:r>
              <a:rPr lang="en-US" altLang="ko-KR" baseline="0" dirty="0"/>
              <a:t>5</a:t>
            </a:r>
            <a:r>
              <a:rPr lang="ko-KR" altLang="en-US" baseline="0" dirty="0"/>
              <a:t>개 관점으로 구축 목표를 수립하였으며</a:t>
            </a:r>
            <a:endParaRPr lang="en-US" altLang="ko-KR" baseline="0" dirty="0"/>
          </a:p>
          <a:p>
            <a:pPr eaLnBrk="1" hangingPunct="1"/>
            <a:r>
              <a:rPr lang="en-US" altLang="ko-KR" baseline="0" dirty="0"/>
              <a:t>1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2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3 …</a:t>
            </a:r>
            <a:r>
              <a:rPr lang="ko-KR" altLang="en-US" baseline="0" dirty="0"/>
              <a:t>제공하겠습니다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4 …</a:t>
            </a:r>
            <a:r>
              <a:rPr lang="ko-KR" altLang="en-US" baseline="0" dirty="0"/>
              <a:t>구축 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5 …</a:t>
            </a:r>
            <a:r>
              <a:rPr lang="ko-KR" altLang="en-US" baseline="0" dirty="0"/>
              <a:t>표준화를 수행하겠습니다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1638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fld id="{98C7C6A1-EE3B-4C38-BC56-5D7E3D1535CA}" type="slidenum">
              <a:rPr lang="en-US" altLang="ko-KR" sz="1300" b="0" smtClean="0">
                <a:latin typeface="돋움" panose="020B0600000101010101" pitchFamily="50" charset="-127"/>
                <a:ea typeface="돋움" panose="020B0600000101010101" pitchFamily="50" charset="-127"/>
              </a:rPr>
              <a:pPr/>
              <a:t>10</a:t>
            </a:fld>
            <a:endParaRPr lang="en-US" altLang="ko-KR" sz="1300" b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836903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.표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 userDrawn="1"/>
        </p:nvGrpSpPr>
        <p:grpSpPr>
          <a:xfrm>
            <a:off x="2255199" y="5616022"/>
            <a:ext cx="5395602" cy="360000"/>
            <a:chOff x="1708165" y="5825572"/>
            <a:chExt cx="5395602" cy="360000"/>
          </a:xfrm>
        </p:grpSpPr>
        <p:sp>
          <p:nvSpPr>
            <p:cNvPr id="26" name="AutoShape 34"/>
            <p:cNvSpPr>
              <a:spLocks noChangeArrowheads="1"/>
            </p:cNvSpPr>
            <p:nvPr userDrawn="1"/>
          </p:nvSpPr>
          <p:spPr bwMode="gray">
            <a:xfrm>
              <a:off x="2967064" y="5825572"/>
              <a:ext cx="360000" cy="3600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9525"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1200" dirty="0">
                  <a:solidFill>
                    <a:schemeClr val="lt1"/>
                  </a:solidFill>
                  <a:latin typeface="맑은 고딕" pitchFamily="50" charset="-127"/>
                  <a:ea typeface="맑은 고딕" pitchFamily="50" charset="-127"/>
                </a:rPr>
                <a:t>4</a:t>
              </a:r>
              <a:endParaRPr lang="ko-KR" altLang="en-US" sz="1200" dirty="0">
                <a:solidFill>
                  <a:schemeClr val="lt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7" name="AutoShape 34"/>
            <p:cNvSpPr>
              <a:spLocks noChangeArrowheads="1"/>
            </p:cNvSpPr>
            <p:nvPr userDrawn="1"/>
          </p:nvSpPr>
          <p:spPr bwMode="gray">
            <a:xfrm>
              <a:off x="3386697" y="5825572"/>
              <a:ext cx="360000" cy="360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9525"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1200" dirty="0">
                  <a:solidFill>
                    <a:schemeClr val="lt1"/>
                  </a:solidFill>
                  <a:latin typeface="맑은 고딕" pitchFamily="50" charset="-127"/>
                  <a:ea typeface="맑은 고딕" pitchFamily="50" charset="-127"/>
                </a:rPr>
                <a:t>5</a:t>
              </a:r>
              <a:endParaRPr lang="ko-KR" altLang="en-US" sz="1200" dirty="0">
                <a:solidFill>
                  <a:schemeClr val="lt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8" name="AutoShape 34"/>
            <p:cNvSpPr>
              <a:spLocks noChangeArrowheads="1"/>
            </p:cNvSpPr>
            <p:nvPr userDrawn="1"/>
          </p:nvSpPr>
          <p:spPr bwMode="gray">
            <a:xfrm>
              <a:off x="3806330" y="5825572"/>
              <a:ext cx="360000" cy="36000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 w="9525"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1200" dirty="0">
                  <a:solidFill>
                    <a:schemeClr val="lt1"/>
                  </a:solidFill>
                  <a:latin typeface="맑은 고딕" pitchFamily="50" charset="-127"/>
                  <a:ea typeface="맑은 고딕" pitchFamily="50" charset="-127"/>
                </a:rPr>
                <a:t>6</a:t>
              </a:r>
              <a:endParaRPr lang="ko-KR" altLang="en-US" sz="1200" dirty="0">
                <a:solidFill>
                  <a:schemeClr val="lt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9" name="AutoShape 34"/>
            <p:cNvSpPr>
              <a:spLocks noChangeArrowheads="1"/>
            </p:cNvSpPr>
            <p:nvPr userDrawn="1"/>
          </p:nvSpPr>
          <p:spPr bwMode="gray">
            <a:xfrm>
              <a:off x="1708165" y="5825572"/>
              <a:ext cx="360000" cy="360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1200" dirty="0">
                  <a:solidFill>
                    <a:schemeClr val="lt1"/>
                  </a:solidFill>
                  <a:latin typeface="맑은 고딕" pitchFamily="50" charset="-127"/>
                  <a:ea typeface="맑은 고딕" pitchFamily="50" charset="-127"/>
                </a:rPr>
                <a:t>1</a:t>
              </a:r>
              <a:endParaRPr lang="ko-KR" altLang="en-US" sz="1200" dirty="0">
                <a:solidFill>
                  <a:schemeClr val="lt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30" name="AutoShape 34"/>
            <p:cNvSpPr>
              <a:spLocks noChangeArrowheads="1"/>
            </p:cNvSpPr>
            <p:nvPr userDrawn="1"/>
          </p:nvSpPr>
          <p:spPr bwMode="gray">
            <a:xfrm>
              <a:off x="2127798" y="5825572"/>
              <a:ext cx="360000" cy="36000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9525"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1200" dirty="0">
                  <a:solidFill>
                    <a:schemeClr val="lt1"/>
                  </a:solidFill>
                  <a:latin typeface="맑은 고딕" pitchFamily="50" charset="-127"/>
                  <a:ea typeface="맑은 고딕" pitchFamily="50" charset="-127"/>
                </a:rPr>
                <a:t>2</a:t>
              </a:r>
              <a:endParaRPr lang="ko-KR" altLang="en-US" sz="1200" dirty="0">
                <a:solidFill>
                  <a:schemeClr val="lt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31" name="AutoShape 34"/>
            <p:cNvSpPr>
              <a:spLocks noChangeArrowheads="1"/>
            </p:cNvSpPr>
            <p:nvPr userDrawn="1"/>
          </p:nvSpPr>
          <p:spPr bwMode="gray">
            <a:xfrm>
              <a:off x="2547431" y="5825572"/>
              <a:ext cx="360000" cy="36000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 w="9525"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1200" dirty="0">
                  <a:solidFill>
                    <a:schemeClr val="lt1"/>
                  </a:solidFill>
                  <a:latin typeface="맑은 고딕" pitchFamily="50" charset="-127"/>
                  <a:ea typeface="맑은 고딕" pitchFamily="50" charset="-127"/>
                </a:rPr>
                <a:t>3</a:t>
              </a:r>
              <a:endParaRPr lang="ko-KR" altLang="en-US" sz="1200" dirty="0">
                <a:solidFill>
                  <a:schemeClr val="lt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32" name="AutoShape 34"/>
            <p:cNvSpPr>
              <a:spLocks noChangeArrowheads="1"/>
            </p:cNvSpPr>
            <p:nvPr userDrawn="1"/>
          </p:nvSpPr>
          <p:spPr bwMode="gray">
            <a:xfrm>
              <a:off x="5484862" y="5825572"/>
              <a:ext cx="360000" cy="360000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 w="9525"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1200" dirty="0">
                  <a:solidFill>
                    <a:schemeClr val="lt1"/>
                  </a:solidFill>
                  <a:latin typeface="맑은 고딕" pitchFamily="50" charset="-127"/>
                  <a:ea typeface="맑은 고딕" pitchFamily="50" charset="-127"/>
                </a:rPr>
                <a:t>10</a:t>
              </a:r>
              <a:endParaRPr lang="ko-KR" altLang="en-US" sz="1200" dirty="0">
                <a:solidFill>
                  <a:schemeClr val="lt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33" name="AutoShape 34"/>
            <p:cNvSpPr>
              <a:spLocks noChangeArrowheads="1"/>
            </p:cNvSpPr>
            <p:nvPr userDrawn="1"/>
          </p:nvSpPr>
          <p:spPr bwMode="gray">
            <a:xfrm>
              <a:off x="5904495" y="5825572"/>
              <a:ext cx="360000" cy="360000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  <a:ln w="9525"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1200" dirty="0">
                  <a:solidFill>
                    <a:schemeClr val="lt1"/>
                  </a:solidFill>
                  <a:latin typeface="맑은 고딕" pitchFamily="50" charset="-127"/>
                  <a:ea typeface="맑은 고딕" pitchFamily="50" charset="-127"/>
                </a:rPr>
                <a:t>11</a:t>
              </a:r>
              <a:endParaRPr lang="ko-KR" altLang="en-US" sz="1200" dirty="0">
                <a:solidFill>
                  <a:schemeClr val="lt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34" name="AutoShape 34"/>
            <p:cNvSpPr>
              <a:spLocks noChangeArrowheads="1"/>
            </p:cNvSpPr>
            <p:nvPr userDrawn="1"/>
          </p:nvSpPr>
          <p:spPr bwMode="gray">
            <a:xfrm>
              <a:off x="6324128" y="5825572"/>
              <a:ext cx="360000" cy="360000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 w="9525"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1200" dirty="0">
                  <a:latin typeface="맑은 고딕" pitchFamily="50" charset="-127"/>
                  <a:ea typeface="맑은 고딕" pitchFamily="50" charset="-127"/>
                </a:rPr>
                <a:t>12</a:t>
              </a:r>
              <a:endParaRPr lang="ko-KR" altLang="en-US" sz="1200" dirty="0">
                <a:solidFill>
                  <a:schemeClr val="lt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35" name="AutoShape 34"/>
            <p:cNvSpPr>
              <a:spLocks noChangeArrowheads="1"/>
            </p:cNvSpPr>
            <p:nvPr userDrawn="1"/>
          </p:nvSpPr>
          <p:spPr bwMode="gray">
            <a:xfrm>
              <a:off x="4225963" y="5825572"/>
              <a:ext cx="360000" cy="360000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 w="9525"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1200" dirty="0">
                  <a:solidFill>
                    <a:schemeClr val="lt1"/>
                  </a:solidFill>
                  <a:latin typeface="맑은 고딕" pitchFamily="50" charset="-127"/>
                  <a:ea typeface="맑은 고딕" pitchFamily="50" charset="-127"/>
                </a:rPr>
                <a:t>7</a:t>
              </a:r>
              <a:endParaRPr lang="ko-KR" altLang="en-US" sz="1200" dirty="0">
                <a:solidFill>
                  <a:schemeClr val="lt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36" name="AutoShape 34"/>
            <p:cNvSpPr>
              <a:spLocks noChangeArrowheads="1"/>
            </p:cNvSpPr>
            <p:nvPr userDrawn="1"/>
          </p:nvSpPr>
          <p:spPr bwMode="gray">
            <a:xfrm>
              <a:off x="4645596" y="5825572"/>
              <a:ext cx="360000" cy="36000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 w="9525"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1200" dirty="0">
                  <a:solidFill>
                    <a:schemeClr val="lt1"/>
                  </a:solidFill>
                  <a:latin typeface="맑은 고딕" pitchFamily="50" charset="-127"/>
                  <a:ea typeface="맑은 고딕" pitchFamily="50" charset="-127"/>
                </a:rPr>
                <a:t>8</a:t>
              </a:r>
              <a:endParaRPr lang="ko-KR" altLang="en-US" sz="1200" dirty="0">
                <a:solidFill>
                  <a:schemeClr val="lt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37" name="AutoShape 34"/>
            <p:cNvSpPr>
              <a:spLocks noChangeArrowheads="1"/>
            </p:cNvSpPr>
            <p:nvPr userDrawn="1"/>
          </p:nvSpPr>
          <p:spPr bwMode="gray">
            <a:xfrm>
              <a:off x="5065229" y="5825572"/>
              <a:ext cx="360000" cy="360000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1200" dirty="0">
                  <a:solidFill>
                    <a:schemeClr val="lt1"/>
                  </a:solidFill>
                  <a:latin typeface="맑은 고딕" pitchFamily="50" charset="-127"/>
                  <a:ea typeface="맑은 고딕" pitchFamily="50" charset="-127"/>
                </a:rPr>
                <a:t>9</a:t>
              </a:r>
              <a:endParaRPr lang="ko-KR" altLang="en-US" sz="1200" dirty="0">
                <a:solidFill>
                  <a:schemeClr val="lt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38" name="AutoShape 34"/>
            <p:cNvSpPr>
              <a:spLocks noChangeArrowheads="1"/>
            </p:cNvSpPr>
            <p:nvPr userDrawn="1"/>
          </p:nvSpPr>
          <p:spPr bwMode="gray">
            <a:xfrm>
              <a:off x="6743767" y="5825572"/>
              <a:ext cx="360000" cy="360000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 w="9525"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1200" dirty="0">
                  <a:latin typeface="맑은 고딕" pitchFamily="50" charset="-127"/>
                  <a:ea typeface="맑은 고딕" pitchFamily="50" charset="-127"/>
                </a:rPr>
                <a:t>13</a:t>
              </a:r>
              <a:endParaRPr lang="ko-KR" altLang="en-US" sz="1200" dirty="0">
                <a:solidFill>
                  <a:schemeClr val="lt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10" name="Rectangle 29"/>
          <p:cNvSpPr>
            <a:spLocks noChangeArrowheads="1"/>
          </p:cNvSpPr>
          <p:nvPr userDrawn="1"/>
        </p:nvSpPr>
        <p:spPr bwMode="gray">
          <a:xfrm>
            <a:off x="0" y="5905501"/>
            <a:ext cx="9906000" cy="952499"/>
          </a:xfrm>
          <a:prstGeom prst="rect">
            <a:avLst/>
          </a:prstGeom>
          <a:pattFill prst="ltDnDiag">
            <a:fgClr>
              <a:schemeClr val="accent1">
                <a:lumMod val="75000"/>
              </a:schemeClr>
            </a:fgClr>
            <a:bgClr>
              <a:schemeClr val="accent1"/>
            </a:bgClr>
          </a:pattFill>
          <a:ln>
            <a:noFill/>
          </a:ln>
          <a:effectLst/>
          <a:extLst/>
        </p:spPr>
        <p:txBody>
          <a:bodyPr wrap="none" anchor="ctr"/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Text Box 15"/>
          <p:cNvSpPr txBox="1">
            <a:spLocks noChangeArrowheads="1"/>
          </p:cNvSpPr>
          <p:nvPr/>
        </p:nvSpPr>
        <p:spPr bwMode="gray">
          <a:xfrm>
            <a:off x="338137" y="6267419"/>
            <a:ext cx="9240837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rIns="0" anchor="ctr">
            <a:spAutoFit/>
          </a:bodyPr>
          <a:lstStyle>
            <a:lvl1pPr algn="ctr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defRPr sz="1000" b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1pPr>
            <a:lvl2pPr marL="742950" indent="-285750" algn="ctr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defRPr sz="1000" b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2pPr>
            <a:lvl3pPr marL="1143000" indent="-228600" algn="ctr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defRPr sz="1000" b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3pPr>
            <a:lvl4pPr marL="1600200" indent="-228600" algn="ctr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defRPr sz="1000" b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4pPr>
            <a:lvl5pPr marL="2057400" indent="-228600" algn="ctr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defRPr sz="1000" b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defRPr sz="1000" b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defRPr sz="1000" b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defRPr sz="1000" b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defRPr sz="1000" b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  <a:defRPr/>
            </a:pPr>
            <a:r>
              <a:rPr lang="en-US" altLang="ko-KR" sz="1000" b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No part of it may be circulated, quoted, or reproduced for distribution outside</a:t>
            </a:r>
            <a:r>
              <a:rPr lang="en-US" altLang="ko-KR" sz="1000" b="0" baseline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other company </a:t>
            </a:r>
            <a:r>
              <a:rPr lang="en-US" altLang="ko-KR" sz="1000" b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Security without prior written approval from Built1</a:t>
            </a:r>
          </a:p>
          <a:p>
            <a:pPr algn="ctr">
              <a:spcBef>
                <a:spcPct val="0"/>
              </a:spcBef>
              <a:buClrTx/>
              <a:buFontTx/>
              <a:buNone/>
              <a:defRPr/>
            </a:pPr>
            <a:r>
              <a:rPr lang="en-US" altLang="ko-KR" sz="1000" b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© Copyright Built1 Corporation 2013, 2021</a:t>
            </a:r>
          </a:p>
        </p:txBody>
      </p:sp>
      <p:sp>
        <p:nvSpPr>
          <p:cNvPr id="9" name="Text Box 41"/>
          <p:cNvSpPr txBox="1">
            <a:spLocks noChangeArrowheads="1"/>
          </p:cNvSpPr>
          <p:nvPr/>
        </p:nvSpPr>
        <p:spPr bwMode="auto">
          <a:xfrm>
            <a:off x="619125" y="900113"/>
            <a:ext cx="3986213" cy="279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46800" rIns="0" bIns="46800">
            <a:spAutoFit/>
          </a:bodyPr>
          <a:lstStyle>
            <a:lvl1pPr marL="87313" indent="-87313" algn="l" latinLnBrk="1">
              <a:spcBef>
                <a:spcPct val="0"/>
              </a:spcBef>
              <a:defRPr kumimoji="1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algn="l" latinLnBrk="1">
              <a:spcBef>
                <a:spcPct val="0"/>
              </a:spcBef>
              <a:defRPr kumimoji="1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algn="l" latinLnBrk="1">
              <a:spcBef>
                <a:spcPct val="0"/>
              </a:spcBef>
              <a:defRPr kumimoji="1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algn="l" latinLnBrk="1">
              <a:spcBef>
                <a:spcPct val="0"/>
              </a:spcBef>
              <a:defRPr kumimoji="1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algn="l" latinLnBrk="1">
              <a:spcBef>
                <a:spcPct val="0"/>
              </a:spcBef>
              <a:defRPr kumimoji="1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pPr eaLnBrk="1" latinLnBrk="0" hangingPunct="1">
              <a:spcBef>
                <a:spcPct val="20000"/>
              </a:spcBef>
              <a:spcAft>
                <a:spcPct val="20000"/>
              </a:spcAft>
              <a:buClr>
                <a:schemeClr val="tx1"/>
              </a:buClr>
              <a:buFont typeface="Wingdings" pitchFamily="2" charset="2"/>
              <a:buNone/>
              <a:defRPr/>
            </a:pPr>
            <a:r>
              <a:rPr lang="en-US" altLang="ko-KR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Achieving Sustainable Growth through Human Capital</a:t>
            </a:r>
          </a:p>
        </p:txBody>
      </p:sp>
      <p:sp>
        <p:nvSpPr>
          <p:cNvPr id="8220" name="Rectangle 28"/>
          <p:cNvSpPr>
            <a:spLocks noGrp="1" noChangeArrowheads="1"/>
          </p:cNvSpPr>
          <p:nvPr>
            <p:ph type="ctrTitle" sz="quarter"/>
          </p:nvPr>
        </p:nvSpPr>
        <p:spPr bwMode="auto">
          <a:xfrm>
            <a:off x="349250" y="2946213"/>
            <a:ext cx="9207500" cy="822325"/>
          </a:xfr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28398" dir="1593903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lIns="0" rIns="0" anchor="t"/>
          <a:lstStyle>
            <a:lvl1pPr algn="ctr" latinLnBrk="0">
              <a:spcBef>
                <a:spcPct val="20000"/>
              </a:spcBef>
              <a:spcAft>
                <a:spcPct val="20000"/>
              </a:spcAft>
              <a:defRPr kumimoji="0"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 Unicode MS" pitchFamily="50" charset="-127"/>
              </a:defRPr>
            </a:lvl1pPr>
          </a:lstStyle>
          <a:p>
            <a:pPr lvl="0"/>
            <a:r>
              <a:rPr lang="ko-KR" altLang="en-US" noProof="0" dirty="0"/>
              <a:t>마스터 제목 스타일 편집</a:t>
            </a:r>
          </a:p>
        </p:txBody>
      </p:sp>
      <p:sp>
        <p:nvSpPr>
          <p:cNvPr id="18" name="Text Box 16"/>
          <p:cNvSpPr txBox="1">
            <a:spLocks noChangeArrowheads="1"/>
          </p:cNvSpPr>
          <p:nvPr userDrawn="1"/>
        </p:nvSpPr>
        <p:spPr bwMode="gray">
          <a:xfrm>
            <a:off x="1663684" y="622300"/>
            <a:ext cx="1620838" cy="277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rIns="0">
            <a:spAutoFit/>
          </a:bodyPr>
          <a:lstStyle>
            <a:lvl1pPr algn="l" defTabSz="762000" latinLnBrk="1">
              <a:spcBef>
                <a:spcPct val="0"/>
              </a:spcBef>
              <a:defRPr kumimoji="1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571500" algn="l" defTabSz="762000" latinLnBrk="1">
              <a:spcBef>
                <a:spcPct val="0"/>
              </a:spcBef>
              <a:defRPr kumimoji="1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algn="l" defTabSz="762000" latinLnBrk="1">
              <a:spcBef>
                <a:spcPct val="0"/>
              </a:spcBef>
              <a:defRPr kumimoji="1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714500" algn="l" defTabSz="762000" latinLnBrk="1">
              <a:spcBef>
                <a:spcPct val="0"/>
              </a:spcBef>
              <a:defRPr kumimoji="1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286000" algn="l" defTabSz="762000" latinLnBrk="1">
              <a:spcBef>
                <a:spcPct val="0"/>
              </a:spcBef>
              <a:defRPr kumimoji="1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743200" defTabSz="7620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3200400" defTabSz="7620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657600" defTabSz="7620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4114800" defTabSz="7620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pPr latinLnBrk="0">
              <a:buFont typeface="Wingdings" pitchFamily="2" charset="2"/>
              <a:buNone/>
              <a:defRPr/>
            </a:pPr>
            <a:r>
              <a:rPr kumimoji="0" lang="en-US" altLang="ko-KR" sz="1200" i="1" dirty="0">
                <a:latin typeface="맑은 고딕" pitchFamily="50" charset="-127"/>
                <a:ea typeface="맑은 고딕" pitchFamily="50" charset="-127"/>
              </a:rPr>
              <a:t>HCM Business Service</a:t>
            </a:r>
          </a:p>
        </p:txBody>
      </p:sp>
      <p:pic>
        <p:nvPicPr>
          <p:cNvPr id="19" name="그림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825" y="411163"/>
            <a:ext cx="1262063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텍스트 개체 틀 2"/>
          <p:cNvSpPr>
            <a:spLocks noGrp="1"/>
          </p:cNvSpPr>
          <p:nvPr>
            <p:ph type="body" sz="quarter" idx="10" hasCustomPrompt="1"/>
          </p:nvPr>
        </p:nvSpPr>
        <p:spPr>
          <a:xfrm>
            <a:off x="349251" y="1654112"/>
            <a:ext cx="9207500" cy="914400"/>
          </a:xfrm>
          <a:noFill/>
        </p:spPr>
        <p:txBody>
          <a:bodyPr/>
          <a:lstStyle>
            <a:lvl1pPr algn="ctr">
              <a:defRPr sz="3200"/>
            </a:lvl1pPr>
          </a:lstStyle>
          <a:p>
            <a:pPr marL="0" indent="0" eaLnBrk="1" hangingPunct="1">
              <a:lnSpc>
                <a:spcPct val="100000"/>
              </a:lnSpc>
            </a:pPr>
            <a:r>
              <a:rPr lang="ko-KR" altLang="en-US" dirty="0"/>
              <a:t>전자복무관리시스템 구축 프로젝트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8486810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1.본문_제목(1)_설명(Y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439006" y="54125"/>
            <a:ext cx="4139969" cy="604800"/>
          </a:xfr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r">
              <a:defRPr kumimoji="1" lang="ko-KR" altLang="en-US" sz="1800" dirty="0" smtClean="0">
                <a:solidFill>
                  <a:schemeClr val="bg1"/>
                </a:solidFill>
                <a:cs typeface="+mj-cs"/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10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349251" y="52553"/>
            <a:ext cx="5089756" cy="606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lvl="0"/>
            <a:r>
              <a:rPr lang="ko-KR" altLang="en-US" dirty="0"/>
              <a:t>마스터 제목 스타일 편집</a:t>
            </a:r>
          </a:p>
        </p:txBody>
      </p:sp>
      <p:sp>
        <p:nvSpPr>
          <p:cNvPr id="11" name="내용 개체 틀 2"/>
          <p:cNvSpPr>
            <a:spLocks noGrp="1"/>
          </p:cNvSpPr>
          <p:nvPr>
            <p:ph idx="13"/>
          </p:nvPr>
        </p:nvSpPr>
        <p:spPr>
          <a:xfrm>
            <a:off x="349249" y="1059906"/>
            <a:ext cx="9229725" cy="962025"/>
          </a:xfr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lang="ko-KR" altLang="en-US" dirty="0" smtClean="0"/>
            </a:lvl1pPr>
            <a:lvl2pPr>
              <a:defRPr lang="ko-KR" altLang="en-US" dirty="0" smtClean="0"/>
            </a:lvl2pPr>
          </a:lstStyle>
          <a:p>
            <a:pPr marL="285750" lvl="0" indent="-285750" eaLnBrk="1" hangingPunct="1">
              <a:spcBef>
                <a:spcPts val="600"/>
              </a:spcBef>
              <a:spcAft>
                <a:spcPts val="0"/>
              </a:spcAft>
              <a:buFont typeface="맑은 고딕" pitchFamily="50" charset="-127"/>
              <a:buChar char="▣"/>
            </a:pPr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</p:txBody>
      </p:sp>
    </p:spTree>
    <p:extLst>
      <p:ext uri="{BB962C8B-B14F-4D97-AF65-F5344CB8AC3E}">
        <p14:creationId xmlns:p14="http://schemas.microsoft.com/office/powerpoint/2010/main" val="42812884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2.본문_제목(1)_설명(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439006" y="54125"/>
            <a:ext cx="4139969" cy="604800"/>
          </a:xfr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r">
              <a:defRPr kumimoji="1" lang="ko-KR" altLang="en-US" sz="1800" dirty="0" smtClean="0">
                <a:solidFill>
                  <a:schemeClr val="bg1"/>
                </a:solidFill>
                <a:cs typeface="+mj-cs"/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10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349251" y="52553"/>
            <a:ext cx="5089756" cy="606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lvl="0"/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8694311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1.본문_제목(2)_설명(Y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5439006" y="52553"/>
            <a:ext cx="3987779" cy="351630"/>
          </a:xfr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>
            <a:noAutofit/>
          </a:bodyPr>
          <a:lstStyle>
            <a:lvl1pPr>
              <a:defRPr kumimoji="1" lang="ko-KR" altLang="en-US" sz="1800" dirty="0" smtClean="0">
                <a:solidFill>
                  <a:schemeClr val="bg1"/>
                </a:solidFill>
                <a:cs typeface="+mj-cs"/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439006" y="330613"/>
            <a:ext cx="3978263" cy="394607"/>
          </a:xfr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>
            <a:noAutofit/>
          </a:bodyPr>
          <a:lstStyle>
            <a:lvl1pPr>
              <a:defRPr kumimoji="1" lang="ko-KR" altLang="en-US" dirty="0" smtClean="0">
                <a:solidFill>
                  <a:schemeClr val="bg1"/>
                </a:solidFill>
                <a:cs typeface="+mj-cs"/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11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349249" y="52553"/>
            <a:ext cx="5089757" cy="606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lvl="0"/>
            <a:r>
              <a:rPr lang="ko-KR" altLang="en-US" dirty="0"/>
              <a:t>마스터 제목 스타일 편집</a:t>
            </a:r>
          </a:p>
        </p:txBody>
      </p:sp>
      <p:sp>
        <p:nvSpPr>
          <p:cNvPr id="12" name="내용 개체 틀 2"/>
          <p:cNvSpPr>
            <a:spLocks noGrp="1"/>
          </p:cNvSpPr>
          <p:nvPr>
            <p:ph idx="13"/>
          </p:nvPr>
        </p:nvSpPr>
        <p:spPr>
          <a:xfrm>
            <a:off x="349249" y="1055688"/>
            <a:ext cx="9229725" cy="1074737"/>
          </a:xfr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lang="ko-KR" altLang="en-US" dirty="0" smtClean="0"/>
            </a:lvl1pPr>
            <a:lvl2pPr>
              <a:defRPr lang="ko-KR" altLang="en-US" dirty="0" smtClean="0"/>
            </a:lvl2pPr>
          </a:lstStyle>
          <a:p>
            <a:pPr marL="285750" lvl="0" indent="-285750" eaLnBrk="1" hangingPunct="1">
              <a:spcBef>
                <a:spcPts val="600"/>
              </a:spcBef>
              <a:spcAft>
                <a:spcPts val="0"/>
              </a:spcAft>
              <a:buFont typeface="맑은 고딕" pitchFamily="50" charset="-127"/>
              <a:buChar char="▣"/>
            </a:pPr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</p:txBody>
      </p:sp>
    </p:spTree>
    <p:extLst>
      <p:ext uri="{BB962C8B-B14F-4D97-AF65-F5344CB8AC3E}">
        <p14:creationId xmlns:p14="http://schemas.microsoft.com/office/powerpoint/2010/main" val="1311434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2.본문_제목(2)_설명(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5439006" y="52553"/>
            <a:ext cx="3987779" cy="351630"/>
          </a:xfr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>
            <a:noAutofit/>
          </a:bodyPr>
          <a:lstStyle>
            <a:lvl1pPr>
              <a:defRPr kumimoji="1" lang="ko-KR" altLang="en-US" sz="1800" dirty="0" smtClean="0">
                <a:solidFill>
                  <a:schemeClr val="bg1"/>
                </a:solidFill>
                <a:cs typeface="+mj-cs"/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439006" y="330613"/>
            <a:ext cx="3978263" cy="394607"/>
          </a:xfr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>
            <a:noAutofit/>
          </a:bodyPr>
          <a:lstStyle>
            <a:lvl1pPr>
              <a:defRPr kumimoji="1" lang="ko-KR" altLang="en-US" dirty="0" smtClean="0">
                <a:solidFill>
                  <a:schemeClr val="bg1"/>
                </a:solidFill>
                <a:cs typeface="+mj-cs"/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11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349251" y="52553"/>
            <a:ext cx="5089756" cy="606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lvl="0"/>
            <a:r>
              <a:rPr lang="ko-KR" altLang="en-US" dirty="0"/>
              <a:t>마스터 제목 스타일 편집</a:t>
            </a:r>
          </a:p>
        </p:txBody>
      </p:sp>
      <p:sp>
        <p:nvSpPr>
          <p:cNvPr id="12" name="내용 개체 틀 2"/>
          <p:cNvSpPr>
            <a:spLocks noGrp="1"/>
          </p:cNvSpPr>
          <p:nvPr>
            <p:ph idx="13"/>
          </p:nvPr>
        </p:nvSpPr>
        <p:spPr>
          <a:xfrm>
            <a:off x="349249" y="1062038"/>
            <a:ext cx="9229725" cy="962025"/>
          </a:xfr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lang="ko-KR" altLang="en-US" dirty="0" smtClean="0"/>
            </a:lvl1pPr>
            <a:lvl2pPr>
              <a:defRPr lang="ko-KR" altLang="en-US" dirty="0" smtClean="0"/>
            </a:lvl2pPr>
          </a:lstStyle>
          <a:p>
            <a:pPr marL="285750" lvl="0" indent="-285750" eaLnBrk="1" hangingPunct="1">
              <a:spcBef>
                <a:spcPts val="600"/>
              </a:spcBef>
              <a:spcAft>
                <a:spcPts val="0"/>
              </a:spcAft>
              <a:buFont typeface="맑은 고딕" pitchFamily="50" charset="-127"/>
              <a:buChar char="▣"/>
            </a:pPr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</p:txBody>
      </p:sp>
    </p:spTree>
    <p:extLst>
      <p:ext uri="{BB962C8B-B14F-4D97-AF65-F5344CB8AC3E}">
        <p14:creationId xmlns:p14="http://schemas.microsoft.com/office/powerpoint/2010/main" val="1370068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1.목차_설명(Y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349249" y="52553"/>
            <a:ext cx="9229725" cy="606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lvl="0"/>
            <a:r>
              <a:rPr lang="ko-KR" altLang="en-US" dirty="0"/>
              <a:t>마스터 제목 스타일 편집</a:t>
            </a:r>
          </a:p>
        </p:txBody>
      </p:sp>
      <p:sp>
        <p:nvSpPr>
          <p:cNvPr id="11" name="내용 개체 틀 2"/>
          <p:cNvSpPr>
            <a:spLocks noGrp="1"/>
          </p:cNvSpPr>
          <p:nvPr>
            <p:ph idx="13"/>
          </p:nvPr>
        </p:nvSpPr>
        <p:spPr>
          <a:xfrm>
            <a:off x="349249" y="1055688"/>
            <a:ext cx="9229725" cy="962025"/>
          </a:xfr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lang="ko-KR" altLang="en-US" dirty="0" smtClean="0"/>
            </a:lvl1pPr>
            <a:lvl2pPr>
              <a:defRPr lang="ko-KR" altLang="en-US" dirty="0" smtClean="0"/>
            </a:lvl2pPr>
          </a:lstStyle>
          <a:p>
            <a:pPr marL="285750" lvl="0" indent="-285750" eaLnBrk="1" hangingPunct="1">
              <a:spcBef>
                <a:spcPts val="600"/>
              </a:spcBef>
              <a:spcAft>
                <a:spcPts val="0"/>
              </a:spcAft>
              <a:buFont typeface="맑은 고딕" pitchFamily="50" charset="-127"/>
              <a:buChar char="▣"/>
            </a:pPr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</p:txBody>
      </p:sp>
    </p:spTree>
    <p:extLst>
      <p:ext uri="{BB962C8B-B14F-4D97-AF65-F5344CB8AC3E}">
        <p14:creationId xmlns:p14="http://schemas.microsoft.com/office/powerpoint/2010/main" val="2453223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2.목차_설명(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349249" y="52553"/>
            <a:ext cx="9229725" cy="606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lvl="0"/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6364376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.End of Docu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그룹 32"/>
          <p:cNvGrpSpPr/>
          <p:nvPr userDrawn="1"/>
        </p:nvGrpSpPr>
        <p:grpSpPr>
          <a:xfrm>
            <a:off x="2255199" y="5616022"/>
            <a:ext cx="5395602" cy="360000"/>
            <a:chOff x="1708165" y="5825572"/>
            <a:chExt cx="5395602" cy="360000"/>
          </a:xfrm>
        </p:grpSpPr>
        <p:sp>
          <p:nvSpPr>
            <p:cNvPr id="34" name="AutoShape 34"/>
            <p:cNvSpPr>
              <a:spLocks noChangeArrowheads="1"/>
            </p:cNvSpPr>
            <p:nvPr userDrawn="1"/>
          </p:nvSpPr>
          <p:spPr bwMode="gray">
            <a:xfrm>
              <a:off x="2967064" y="5825572"/>
              <a:ext cx="360000" cy="3600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9525"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1200" dirty="0">
                  <a:solidFill>
                    <a:schemeClr val="lt1"/>
                  </a:solidFill>
                  <a:latin typeface="맑은 고딕" pitchFamily="50" charset="-127"/>
                  <a:ea typeface="맑은 고딕" pitchFamily="50" charset="-127"/>
                </a:rPr>
                <a:t>4</a:t>
              </a:r>
              <a:endParaRPr lang="ko-KR" altLang="en-US" sz="1200" dirty="0">
                <a:solidFill>
                  <a:schemeClr val="lt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35" name="AutoShape 34"/>
            <p:cNvSpPr>
              <a:spLocks noChangeArrowheads="1"/>
            </p:cNvSpPr>
            <p:nvPr userDrawn="1"/>
          </p:nvSpPr>
          <p:spPr bwMode="gray">
            <a:xfrm>
              <a:off x="3386697" y="5825572"/>
              <a:ext cx="360000" cy="360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9525"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1200" dirty="0">
                  <a:solidFill>
                    <a:schemeClr val="lt1"/>
                  </a:solidFill>
                  <a:latin typeface="맑은 고딕" pitchFamily="50" charset="-127"/>
                  <a:ea typeface="맑은 고딕" pitchFamily="50" charset="-127"/>
                </a:rPr>
                <a:t>5</a:t>
              </a:r>
              <a:endParaRPr lang="ko-KR" altLang="en-US" sz="1200" dirty="0">
                <a:solidFill>
                  <a:schemeClr val="lt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36" name="AutoShape 34"/>
            <p:cNvSpPr>
              <a:spLocks noChangeArrowheads="1"/>
            </p:cNvSpPr>
            <p:nvPr userDrawn="1"/>
          </p:nvSpPr>
          <p:spPr bwMode="gray">
            <a:xfrm>
              <a:off x="3806330" y="5825572"/>
              <a:ext cx="360000" cy="36000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 w="9525"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1200" dirty="0">
                  <a:solidFill>
                    <a:schemeClr val="lt1"/>
                  </a:solidFill>
                  <a:latin typeface="맑은 고딕" pitchFamily="50" charset="-127"/>
                  <a:ea typeface="맑은 고딕" pitchFamily="50" charset="-127"/>
                </a:rPr>
                <a:t>6</a:t>
              </a:r>
              <a:endParaRPr lang="ko-KR" altLang="en-US" sz="1200" dirty="0">
                <a:solidFill>
                  <a:schemeClr val="lt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37" name="AutoShape 34"/>
            <p:cNvSpPr>
              <a:spLocks noChangeArrowheads="1"/>
            </p:cNvSpPr>
            <p:nvPr userDrawn="1"/>
          </p:nvSpPr>
          <p:spPr bwMode="gray">
            <a:xfrm>
              <a:off x="1708165" y="5825572"/>
              <a:ext cx="360000" cy="360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1200" dirty="0">
                  <a:solidFill>
                    <a:schemeClr val="lt1"/>
                  </a:solidFill>
                  <a:latin typeface="맑은 고딕" pitchFamily="50" charset="-127"/>
                  <a:ea typeface="맑은 고딕" pitchFamily="50" charset="-127"/>
                </a:rPr>
                <a:t>1</a:t>
              </a:r>
              <a:endParaRPr lang="ko-KR" altLang="en-US" sz="1200" dirty="0">
                <a:solidFill>
                  <a:schemeClr val="lt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38" name="AutoShape 34"/>
            <p:cNvSpPr>
              <a:spLocks noChangeArrowheads="1"/>
            </p:cNvSpPr>
            <p:nvPr userDrawn="1"/>
          </p:nvSpPr>
          <p:spPr bwMode="gray">
            <a:xfrm>
              <a:off x="2127798" y="5825572"/>
              <a:ext cx="360000" cy="36000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9525"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1200" dirty="0">
                  <a:solidFill>
                    <a:schemeClr val="lt1"/>
                  </a:solidFill>
                  <a:latin typeface="맑은 고딕" pitchFamily="50" charset="-127"/>
                  <a:ea typeface="맑은 고딕" pitchFamily="50" charset="-127"/>
                </a:rPr>
                <a:t>2</a:t>
              </a:r>
              <a:endParaRPr lang="ko-KR" altLang="en-US" sz="1200" dirty="0">
                <a:solidFill>
                  <a:schemeClr val="lt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39" name="AutoShape 34"/>
            <p:cNvSpPr>
              <a:spLocks noChangeArrowheads="1"/>
            </p:cNvSpPr>
            <p:nvPr userDrawn="1"/>
          </p:nvSpPr>
          <p:spPr bwMode="gray">
            <a:xfrm>
              <a:off x="2547431" y="5825572"/>
              <a:ext cx="360000" cy="36000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 w="9525"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1200" dirty="0">
                  <a:solidFill>
                    <a:schemeClr val="lt1"/>
                  </a:solidFill>
                  <a:latin typeface="맑은 고딕" pitchFamily="50" charset="-127"/>
                  <a:ea typeface="맑은 고딕" pitchFamily="50" charset="-127"/>
                </a:rPr>
                <a:t>3</a:t>
              </a:r>
              <a:endParaRPr lang="ko-KR" altLang="en-US" sz="1200" dirty="0">
                <a:solidFill>
                  <a:schemeClr val="lt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40" name="AutoShape 34"/>
            <p:cNvSpPr>
              <a:spLocks noChangeArrowheads="1"/>
            </p:cNvSpPr>
            <p:nvPr userDrawn="1"/>
          </p:nvSpPr>
          <p:spPr bwMode="gray">
            <a:xfrm>
              <a:off x="5484862" y="5825572"/>
              <a:ext cx="360000" cy="360000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 w="9525"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1200" dirty="0">
                  <a:solidFill>
                    <a:schemeClr val="lt1"/>
                  </a:solidFill>
                  <a:latin typeface="맑은 고딕" pitchFamily="50" charset="-127"/>
                  <a:ea typeface="맑은 고딕" pitchFamily="50" charset="-127"/>
                </a:rPr>
                <a:t>10</a:t>
              </a:r>
              <a:endParaRPr lang="ko-KR" altLang="en-US" sz="1200" dirty="0">
                <a:solidFill>
                  <a:schemeClr val="lt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41" name="AutoShape 34"/>
            <p:cNvSpPr>
              <a:spLocks noChangeArrowheads="1"/>
            </p:cNvSpPr>
            <p:nvPr userDrawn="1"/>
          </p:nvSpPr>
          <p:spPr bwMode="gray">
            <a:xfrm>
              <a:off x="5904495" y="5825572"/>
              <a:ext cx="360000" cy="360000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  <a:ln w="9525"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1200" dirty="0">
                  <a:solidFill>
                    <a:schemeClr val="lt1"/>
                  </a:solidFill>
                  <a:latin typeface="맑은 고딕" pitchFamily="50" charset="-127"/>
                  <a:ea typeface="맑은 고딕" pitchFamily="50" charset="-127"/>
                </a:rPr>
                <a:t>11</a:t>
              </a:r>
              <a:endParaRPr lang="ko-KR" altLang="en-US" sz="1200" dirty="0">
                <a:solidFill>
                  <a:schemeClr val="lt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42" name="AutoShape 34"/>
            <p:cNvSpPr>
              <a:spLocks noChangeArrowheads="1"/>
            </p:cNvSpPr>
            <p:nvPr userDrawn="1"/>
          </p:nvSpPr>
          <p:spPr bwMode="gray">
            <a:xfrm>
              <a:off x="6324128" y="5825572"/>
              <a:ext cx="360000" cy="360000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 w="9525"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1200" dirty="0">
                  <a:latin typeface="맑은 고딕" pitchFamily="50" charset="-127"/>
                  <a:ea typeface="맑은 고딕" pitchFamily="50" charset="-127"/>
                </a:rPr>
                <a:t>12</a:t>
              </a:r>
              <a:endParaRPr lang="ko-KR" altLang="en-US" sz="1200" dirty="0">
                <a:solidFill>
                  <a:schemeClr val="lt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43" name="AutoShape 34"/>
            <p:cNvSpPr>
              <a:spLocks noChangeArrowheads="1"/>
            </p:cNvSpPr>
            <p:nvPr userDrawn="1"/>
          </p:nvSpPr>
          <p:spPr bwMode="gray">
            <a:xfrm>
              <a:off x="4225963" y="5825572"/>
              <a:ext cx="360000" cy="360000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 w="9525"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1200" dirty="0">
                  <a:solidFill>
                    <a:schemeClr val="lt1"/>
                  </a:solidFill>
                  <a:latin typeface="맑은 고딕" pitchFamily="50" charset="-127"/>
                  <a:ea typeface="맑은 고딕" pitchFamily="50" charset="-127"/>
                </a:rPr>
                <a:t>7</a:t>
              </a:r>
              <a:endParaRPr lang="ko-KR" altLang="en-US" sz="1200" dirty="0">
                <a:solidFill>
                  <a:schemeClr val="lt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44" name="AutoShape 34"/>
            <p:cNvSpPr>
              <a:spLocks noChangeArrowheads="1"/>
            </p:cNvSpPr>
            <p:nvPr userDrawn="1"/>
          </p:nvSpPr>
          <p:spPr bwMode="gray">
            <a:xfrm>
              <a:off x="4645596" y="5825572"/>
              <a:ext cx="360000" cy="36000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 w="9525"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1200" dirty="0">
                  <a:solidFill>
                    <a:schemeClr val="lt1"/>
                  </a:solidFill>
                  <a:latin typeface="맑은 고딕" pitchFamily="50" charset="-127"/>
                  <a:ea typeface="맑은 고딕" pitchFamily="50" charset="-127"/>
                </a:rPr>
                <a:t>8</a:t>
              </a:r>
              <a:endParaRPr lang="ko-KR" altLang="en-US" sz="1200" dirty="0">
                <a:solidFill>
                  <a:schemeClr val="lt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45" name="AutoShape 34"/>
            <p:cNvSpPr>
              <a:spLocks noChangeArrowheads="1"/>
            </p:cNvSpPr>
            <p:nvPr userDrawn="1"/>
          </p:nvSpPr>
          <p:spPr bwMode="gray">
            <a:xfrm>
              <a:off x="5065229" y="5825572"/>
              <a:ext cx="360000" cy="360000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1200" dirty="0">
                  <a:solidFill>
                    <a:schemeClr val="lt1"/>
                  </a:solidFill>
                  <a:latin typeface="맑은 고딕" pitchFamily="50" charset="-127"/>
                  <a:ea typeface="맑은 고딕" pitchFamily="50" charset="-127"/>
                </a:rPr>
                <a:t>9</a:t>
              </a:r>
              <a:endParaRPr lang="ko-KR" altLang="en-US" sz="1200" dirty="0">
                <a:solidFill>
                  <a:schemeClr val="lt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46" name="AutoShape 34"/>
            <p:cNvSpPr>
              <a:spLocks noChangeArrowheads="1"/>
            </p:cNvSpPr>
            <p:nvPr userDrawn="1"/>
          </p:nvSpPr>
          <p:spPr bwMode="gray">
            <a:xfrm>
              <a:off x="6743767" y="5825572"/>
              <a:ext cx="360000" cy="360000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 w="9525"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1200" dirty="0">
                  <a:latin typeface="맑은 고딕" pitchFamily="50" charset="-127"/>
                  <a:ea typeface="맑은 고딕" pitchFamily="50" charset="-127"/>
                </a:rPr>
                <a:t>13</a:t>
              </a:r>
              <a:endParaRPr lang="ko-KR" altLang="en-US" sz="1200" dirty="0">
                <a:solidFill>
                  <a:schemeClr val="lt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8" name="Rectangle 29"/>
          <p:cNvSpPr>
            <a:spLocks noChangeArrowheads="1"/>
          </p:cNvSpPr>
          <p:nvPr userDrawn="1"/>
        </p:nvSpPr>
        <p:spPr bwMode="gray">
          <a:xfrm>
            <a:off x="0" y="5905501"/>
            <a:ext cx="9906000" cy="952499"/>
          </a:xfrm>
          <a:prstGeom prst="rect">
            <a:avLst/>
          </a:prstGeom>
          <a:pattFill prst="ltDnDiag">
            <a:fgClr>
              <a:schemeClr val="accent1">
                <a:lumMod val="75000"/>
              </a:schemeClr>
            </a:fgClr>
            <a:bgClr>
              <a:schemeClr val="accent1"/>
            </a:bgClr>
          </a:pattFill>
          <a:ln>
            <a:noFill/>
          </a:ln>
          <a:effectLst/>
          <a:extLst/>
        </p:spPr>
        <p:txBody>
          <a:bodyPr wrap="none" anchor="ctr"/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Text Box 15"/>
          <p:cNvSpPr txBox="1">
            <a:spLocks noChangeArrowheads="1"/>
          </p:cNvSpPr>
          <p:nvPr userDrawn="1"/>
        </p:nvSpPr>
        <p:spPr bwMode="gray">
          <a:xfrm>
            <a:off x="338137" y="6267419"/>
            <a:ext cx="9240837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rIns="0" anchor="ctr">
            <a:spAutoFit/>
          </a:bodyPr>
          <a:lstStyle>
            <a:lvl1pPr algn="ctr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defRPr sz="1000" b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1pPr>
            <a:lvl2pPr marL="742950" indent="-285750" algn="ctr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defRPr sz="1000" b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2pPr>
            <a:lvl3pPr marL="1143000" indent="-228600" algn="ctr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defRPr sz="1000" b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3pPr>
            <a:lvl4pPr marL="1600200" indent="-228600" algn="ctr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defRPr sz="1000" b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4pPr>
            <a:lvl5pPr marL="2057400" indent="-228600" algn="ctr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defRPr sz="1000" b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defRPr sz="1000" b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defRPr sz="1000" b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defRPr sz="1000" b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defRPr sz="1000" b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  <a:defRPr/>
            </a:pPr>
            <a:r>
              <a:rPr lang="en-US" altLang="ko-KR" sz="1000" b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No part of it may be circulated, quoted, or reproduced for distribution outside</a:t>
            </a:r>
            <a:r>
              <a:rPr lang="en-US" altLang="ko-KR" sz="1000" b="0" baseline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other company </a:t>
            </a:r>
            <a:r>
              <a:rPr lang="en-US" altLang="ko-KR" sz="1000" b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Security without prior written approval from Built1</a:t>
            </a:r>
          </a:p>
          <a:p>
            <a:pPr algn="ctr">
              <a:spcBef>
                <a:spcPct val="0"/>
              </a:spcBef>
              <a:buClrTx/>
              <a:buFontTx/>
              <a:buNone/>
              <a:defRPr/>
            </a:pPr>
            <a:r>
              <a:rPr lang="en-US" altLang="ko-KR" sz="1000" b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© Copyright Built1 Corporation 2013, 2021</a:t>
            </a:r>
          </a:p>
        </p:txBody>
      </p:sp>
      <p:sp>
        <p:nvSpPr>
          <p:cNvPr id="12" name="Text Box 41"/>
          <p:cNvSpPr txBox="1">
            <a:spLocks noChangeArrowheads="1"/>
          </p:cNvSpPr>
          <p:nvPr userDrawn="1"/>
        </p:nvSpPr>
        <p:spPr bwMode="auto">
          <a:xfrm>
            <a:off x="619125" y="900113"/>
            <a:ext cx="3986213" cy="279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46800" rIns="0" bIns="46800">
            <a:spAutoFit/>
          </a:bodyPr>
          <a:lstStyle>
            <a:lvl1pPr marL="87313" indent="-87313" algn="l" latinLnBrk="1">
              <a:spcBef>
                <a:spcPct val="0"/>
              </a:spcBef>
              <a:defRPr kumimoji="1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algn="l" latinLnBrk="1">
              <a:spcBef>
                <a:spcPct val="0"/>
              </a:spcBef>
              <a:defRPr kumimoji="1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algn="l" latinLnBrk="1">
              <a:spcBef>
                <a:spcPct val="0"/>
              </a:spcBef>
              <a:defRPr kumimoji="1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algn="l" latinLnBrk="1">
              <a:spcBef>
                <a:spcPct val="0"/>
              </a:spcBef>
              <a:defRPr kumimoji="1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algn="l" latinLnBrk="1">
              <a:spcBef>
                <a:spcPct val="0"/>
              </a:spcBef>
              <a:defRPr kumimoji="1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pPr eaLnBrk="1" latinLnBrk="0" hangingPunct="1">
              <a:spcBef>
                <a:spcPct val="20000"/>
              </a:spcBef>
              <a:spcAft>
                <a:spcPct val="20000"/>
              </a:spcAft>
              <a:buClr>
                <a:schemeClr val="tx1"/>
              </a:buClr>
              <a:buFont typeface="Wingdings" pitchFamily="2" charset="2"/>
              <a:buNone/>
              <a:defRPr/>
            </a:pPr>
            <a:r>
              <a:rPr lang="en-US" altLang="ko-KR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Achieving Sustainable Growth through Human Capital</a:t>
            </a:r>
          </a:p>
        </p:txBody>
      </p:sp>
      <p:sp>
        <p:nvSpPr>
          <p:cNvPr id="13" name="Rectangle 28"/>
          <p:cNvSpPr txBox="1">
            <a:spLocks noChangeArrowheads="1"/>
          </p:cNvSpPr>
          <p:nvPr userDrawn="1"/>
        </p:nvSpPr>
        <p:spPr bwMode="auto">
          <a:xfrm>
            <a:off x="349250" y="2946213"/>
            <a:ext cx="920750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28398" dir="1593903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algn="ctr" rtl="0" eaLnBrk="0" fontAlgn="base" latinLnBrk="0" hangingPunct="0">
              <a:spcBef>
                <a:spcPct val="20000"/>
              </a:spcBef>
              <a:spcAft>
                <a:spcPct val="20000"/>
              </a:spcAft>
              <a:defRPr kumimoji="0" sz="2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 Unicode MS" pitchFamily="50" charset="-127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2"/>
                </a:solidFill>
                <a:latin typeface="Arial" pitchFamily="34" charset="0"/>
                <a:ea typeface="돋움" pitchFamily="50" charset="-127"/>
                <a:cs typeface="굴림" pitchFamily="50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2"/>
                </a:solidFill>
                <a:latin typeface="Arial" pitchFamily="34" charset="0"/>
                <a:ea typeface="돋움" pitchFamily="50" charset="-127"/>
                <a:cs typeface="굴림" pitchFamily="50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2"/>
                </a:solidFill>
                <a:latin typeface="Arial" pitchFamily="34" charset="0"/>
                <a:ea typeface="돋움" pitchFamily="50" charset="-127"/>
                <a:cs typeface="굴림" pitchFamily="50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2"/>
                </a:solidFill>
                <a:latin typeface="Arial" pitchFamily="34" charset="0"/>
                <a:ea typeface="돋움" pitchFamily="50" charset="-127"/>
                <a:cs typeface="굴림" pitchFamily="50" charset="-127"/>
              </a:defRPr>
            </a:lvl9pPr>
          </a:lstStyle>
          <a:p>
            <a:r>
              <a:rPr lang="en-US" altLang="ko-KR" kern="0" dirty="0"/>
              <a:t>End of Document</a:t>
            </a:r>
            <a:endParaRPr lang="ko-KR" altLang="en-US" kern="0" dirty="0"/>
          </a:p>
        </p:txBody>
      </p:sp>
      <p:sp>
        <p:nvSpPr>
          <p:cNvPr id="14" name="Text Box 16"/>
          <p:cNvSpPr txBox="1">
            <a:spLocks noChangeArrowheads="1"/>
          </p:cNvSpPr>
          <p:nvPr userDrawn="1"/>
        </p:nvSpPr>
        <p:spPr bwMode="gray">
          <a:xfrm>
            <a:off x="1663684" y="622300"/>
            <a:ext cx="1620838" cy="277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rIns="0">
            <a:spAutoFit/>
          </a:bodyPr>
          <a:lstStyle>
            <a:lvl1pPr algn="l" defTabSz="762000" latinLnBrk="1">
              <a:spcBef>
                <a:spcPct val="0"/>
              </a:spcBef>
              <a:defRPr kumimoji="1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571500" algn="l" defTabSz="762000" latinLnBrk="1">
              <a:spcBef>
                <a:spcPct val="0"/>
              </a:spcBef>
              <a:defRPr kumimoji="1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algn="l" defTabSz="762000" latinLnBrk="1">
              <a:spcBef>
                <a:spcPct val="0"/>
              </a:spcBef>
              <a:defRPr kumimoji="1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714500" algn="l" defTabSz="762000" latinLnBrk="1">
              <a:spcBef>
                <a:spcPct val="0"/>
              </a:spcBef>
              <a:defRPr kumimoji="1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286000" algn="l" defTabSz="762000" latinLnBrk="1">
              <a:spcBef>
                <a:spcPct val="0"/>
              </a:spcBef>
              <a:defRPr kumimoji="1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743200" defTabSz="7620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3200400" defTabSz="7620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657600" defTabSz="7620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4114800" defTabSz="7620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pPr latinLnBrk="0">
              <a:buFont typeface="Wingdings" pitchFamily="2" charset="2"/>
              <a:buNone/>
              <a:defRPr/>
            </a:pPr>
            <a:r>
              <a:rPr kumimoji="0" lang="en-US" altLang="ko-KR" sz="1200" i="1" dirty="0">
                <a:latin typeface="맑은 고딕" pitchFamily="50" charset="-127"/>
                <a:ea typeface="맑은 고딕" pitchFamily="50" charset="-127"/>
              </a:rPr>
              <a:t>HCM Business Service</a:t>
            </a:r>
          </a:p>
        </p:txBody>
      </p:sp>
      <p:pic>
        <p:nvPicPr>
          <p:cNvPr id="15" name="그림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825" y="411163"/>
            <a:ext cx="1262063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텍스트 개체 틀 2"/>
          <p:cNvSpPr>
            <a:spLocks noGrp="1"/>
          </p:cNvSpPr>
          <p:nvPr>
            <p:ph type="body" sz="quarter" idx="10" hasCustomPrompt="1"/>
          </p:nvPr>
        </p:nvSpPr>
        <p:spPr>
          <a:xfrm>
            <a:off x="349251" y="1654112"/>
            <a:ext cx="9207500" cy="914400"/>
          </a:xfrm>
          <a:noFill/>
        </p:spPr>
        <p:txBody>
          <a:bodyPr/>
          <a:lstStyle>
            <a:lvl1pPr algn="ctr">
              <a:defRPr sz="3200"/>
            </a:lvl1pPr>
          </a:lstStyle>
          <a:p>
            <a:pPr marL="0" indent="0" eaLnBrk="1" hangingPunct="1">
              <a:lnSpc>
                <a:spcPct val="100000"/>
              </a:lnSpc>
            </a:pPr>
            <a:r>
              <a:rPr lang="ko-KR" altLang="en-US" dirty="0"/>
              <a:t>전자복무관리시스템 구축 프로젝트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5296223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29">
            <a:extLst>
              <a:ext uri="{FF2B5EF4-FFF2-40B4-BE49-F238E27FC236}">
                <a16:creationId xmlns:a16="http://schemas.microsoft.com/office/drawing/2014/main" id="{E7E22AF0-A991-4189-8251-D1FD8A97FE1F}"/>
              </a:ext>
            </a:extLst>
          </p:cNvPr>
          <p:cNvSpPr>
            <a:spLocks noChangeArrowheads="1"/>
          </p:cNvSpPr>
          <p:nvPr userDrawn="1"/>
        </p:nvSpPr>
        <p:spPr bwMode="gray">
          <a:xfrm>
            <a:off x="0" y="6855225"/>
            <a:ext cx="9906000" cy="10945"/>
          </a:xfrm>
          <a:prstGeom prst="rect">
            <a:avLst/>
          </a:prstGeom>
          <a:pattFill prst="ltDnDiag">
            <a:fgClr>
              <a:schemeClr val="accent1">
                <a:lumMod val="75000"/>
              </a:schemeClr>
            </a:fgClr>
            <a:bgClr>
              <a:schemeClr val="accent1"/>
            </a:bgClr>
          </a:pattFill>
          <a:ln>
            <a:noFill/>
          </a:ln>
          <a:effectLst/>
          <a:extLst/>
        </p:spPr>
        <p:txBody>
          <a:bodyPr wrap="none" anchor="ctr"/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Rectangle 29">
            <a:extLst>
              <a:ext uri="{FF2B5EF4-FFF2-40B4-BE49-F238E27FC236}">
                <a16:creationId xmlns:a16="http://schemas.microsoft.com/office/drawing/2014/main" id="{89469E30-AD51-4F4A-94A4-F8E48002C2AD}"/>
              </a:ext>
            </a:extLst>
          </p:cNvPr>
          <p:cNvSpPr>
            <a:spLocks noChangeArrowheads="1"/>
          </p:cNvSpPr>
          <p:nvPr userDrawn="1"/>
        </p:nvSpPr>
        <p:spPr bwMode="gray">
          <a:xfrm flipV="1">
            <a:off x="0" y="6472517"/>
            <a:ext cx="9907200" cy="386605"/>
          </a:xfrm>
          <a:prstGeom prst="rect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bg1"/>
              </a:gs>
            </a:gsLst>
            <a:lin ang="5400000" scaled="0"/>
          </a:gradFill>
          <a:ln w="3175" cap="flat" cmpd="sng" algn="ctr">
            <a:noFill/>
            <a:prstDash val="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latinLnBrk="0" hangingPunct="1">
              <a:lnSpc>
                <a:spcPct val="100000"/>
              </a:lnSpc>
              <a:spcBef>
                <a:spcPct val="50000"/>
              </a:spcBef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endParaRPr kumimoji="0" lang="ko-KR" altLang="en-US" i="0" u="none" strike="noStrike" cap="none" normalizeH="0" baseline="0">
              <a:ln>
                <a:noFill/>
              </a:ln>
              <a:effectLst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9" name="Rectangle 29"/>
          <p:cNvSpPr>
            <a:spLocks noChangeArrowheads="1"/>
          </p:cNvSpPr>
          <p:nvPr userDrawn="1"/>
        </p:nvSpPr>
        <p:spPr bwMode="gray">
          <a:xfrm>
            <a:off x="215900" y="744539"/>
            <a:ext cx="9474200" cy="169861"/>
          </a:xfrm>
          <a:prstGeom prst="rect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bg1"/>
              </a:gs>
            </a:gsLst>
            <a:lin ang="5400000" scaled="0"/>
          </a:gradFill>
          <a:ln w="3175" cap="flat" cmpd="sng" algn="ctr">
            <a:noFill/>
            <a:prstDash val="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latinLnBrk="0" hangingPunct="1">
              <a:lnSpc>
                <a:spcPct val="100000"/>
              </a:lnSpc>
              <a:spcBef>
                <a:spcPct val="50000"/>
              </a:spcBef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endParaRPr kumimoji="0" lang="ko-KR" altLang="en-US" i="0" u="none" strike="noStrike" cap="none" normalizeH="0" baseline="0">
              <a:ln>
                <a:noFill/>
              </a:ln>
              <a:effectLst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95300" y="150813"/>
            <a:ext cx="6256374" cy="43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gray">
          <a:xfrm>
            <a:off x="340242" y="1065213"/>
            <a:ext cx="9225516" cy="94608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85750" lvl="0" indent="-285750" eaLnBrk="1" hangingPunct="1">
              <a:spcBef>
                <a:spcPts val="600"/>
              </a:spcBef>
              <a:spcAft>
                <a:spcPts val="0"/>
              </a:spcAft>
              <a:buFont typeface="맑은 고딕" pitchFamily="50" charset="-127"/>
              <a:buChar char="▣"/>
            </a:pPr>
            <a:r>
              <a:rPr lang="en-US" altLang="ko-KR" dirty="0"/>
              <a:t>Headline Message</a:t>
            </a:r>
          </a:p>
          <a:p>
            <a:pPr lvl="1"/>
            <a:r>
              <a:rPr lang="en-US" altLang="ko-KR" dirty="0"/>
              <a:t>Sub Message</a:t>
            </a:r>
          </a:p>
        </p:txBody>
      </p:sp>
      <p:sp>
        <p:nvSpPr>
          <p:cNvPr id="1029" name="Rectangle 10"/>
          <p:cNvSpPr>
            <a:spLocks noChangeArrowheads="1"/>
          </p:cNvSpPr>
          <p:nvPr/>
        </p:nvSpPr>
        <p:spPr bwMode="gray">
          <a:xfrm>
            <a:off x="4446163" y="6527800"/>
            <a:ext cx="619230" cy="2780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>
            <a:spAutoFit/>
          </a:bodyPr>
          <a:lstStyle>
            <a:lvl1pPr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algn="ctr" eaLnBrk="1" hangingPunct="1">
              <a:defRPr/>
            </a:pP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3C9443EC-2BC6-4459-A336-51C56D771946}" type="slidenum">
              <a:rPr lang="en-US" altLang="ko-KR" sz="1200" b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algn="ctr" eaLnBrk="1" hangingPunct="1">
                <a:defRPr/>
              </a:pPr>
              <a:t>‹#›</a:t>
            </a:fld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pic>
        <p:nvPicPr>
          <p:cNvPr id="1031" name="그림 2"/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3976" y="6517316"/>
            <a:ext cx="78422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29"/>
          <p:cNvSpPr>
            <a:spLocks noChangeArrowheads="1"/>
          </p:cNvSpPr>
          <p:nvPr userDrawn="1"/>
        </p:nvSpPr>
        <p:spPr bwMode="gray">
          <a:xfrm rot="10800000">
            <a:off x="215900" y="0"/>
            <a:ext cx="9474200" cy="744538"/>
          </a:xfrm>
          <a:prstGeom prst="rect">
            <a:avLst/>
          </a:prstGeom>
          <a:pattFill prst="ltDnDiag">
            <a:fgClr>
              <a:schemeClr val="accent1">
                <a:lumMod val="75000"/>
              </a:schemeClr>
            </a:fgClr>
            <a:bgClr>
              <a:schemeClr val="accent1"/>
            </a:bgClr>
          </a:pattFill>
          <a:ln w="3175" cap="flat" cmpd="sng" algn="ctr">
            <a:noFill/>
            <a:prstDash val="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latinLnBrk="0" hangingPunct="1">
              <a:lnSpc>
                <a:spcPct val="100000"/>
              </a:lnSpc>
              <a:spcBef>
                <a:spcPct val="50000"/>
              </a:spcBef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endParaRPr kumimoji="0" lang="ko-KR" altLang="en-US" i="0" u="none" strike="noStrike" cap="none" normalizeH="0" baseline="0">
              <a:ln>
                <a:noFill/>
              </a:ln>
              <a:effectLst/>
              <a:ea typeface="돋움" pitchFamily="50" charset="-127"/>
              <a:cs typeface="굴림" pitchFamily="50" charset="-127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5" r:id="rId1"/>
    <p:sldLayoutId id="2147483750" r:id="rId2"/>
    <p:sldLayoutId id="2147483761" r:id="rId3"/>
    <p:sldLayoutId id="2147483752" r:id="rId4"/>
    <p:sldLayoutId id="2147483753" r:id="rId5"/>
    <p:sldLayoutId id="2147483759" r:id="rId6"/>
    <p:sldLayoutId id="2147483762" r:id="rId7"/>
    <p:sldLayoutId id="2147483760" r:id="rId8"/>
  </p:sldLayoutIdLst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kumimoji="1" sz="2400" b="1">
          <a:solidFill>
            <a:schemeClr val="bg1"/>
          </a:solidFill>
          <a:latin typeface="맑은 고딕" pitchFamily="50" charset="-127"/>
          <a:ea typeface="맑은 고딕" pitchFamily="50" charset="-127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kumimoji="1" sz="2400" b="1">
          <a:solidFill>
            <a:schemeClr val="bg1"/>
          </a:solidFill>
          <a:latin typeface="맑은 고딕" pitchFamily="50" charset="-127"/>
          <a:ea typeface="맑은 고딕" pitchFamily="50" charset="-127"/>
          <a:cs typeface="굴림" pitchFamily="50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kumimoji="1" sz="2400" b="1">
          <a:solidFill>
            <a:schemeClr val="bg1"/>
          </a:solidFill>
          <a:latin typeface="맑은 고딕" pitchFamily="50" charset="-127"/>
          <a:ea typeface="맑은 고딕" pitchFamily="50" charset="-127"/>
          <a:cs typeface="굴림" pitchFamily="50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kumimoji="1" sz="2400" b="1">
          <a:solidFill>
            <a:schemeClr val="bg1"/>
          </a:solidFill>
          <a:latin typeface="맑은 고딕" pitchFamily="50" charset="-127"/>
          <a:ea typeface="맑은 고딕" pitchFamily="50" charset="-127"/>
          <a:cs typeface="굴림" pitchFamily="50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kumimoji="1" sz="2400" b="1">
          <a:solidFill>
            <a:schemeClr val="bg1"/>
          </a:solidFill>
          <a:latin typeface="맑은 고딕" pitchFamily="50" charset="-127"/>
          <a:ea typeface="맑은 고딕" pitchFamily="50" charset="-127"/>
          <a:cs typeface="굴림" pitchFamily="50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kumimoji="1" b="1">
          <a:solidFill>
            <a:schemeClr val="tx2"/>
          </a:solidFill>
          <a:latin typeface="Arial" pitchFamily="34" charset="0"/>
          <a:ea typeface="돋움" pitchFamily="50" charset="-127"/>
          <a:cs typeface="굴림" pitchFamily="50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kumimoji="1" b="1">
          <a:solidFill>
            <a:schemeClr val="tx2"/>
          </a:solidFill>
          <a:latin typeface="Arial" pitchFamily="34" charset="0"/>
          <a:ea typeface="돋움" pitchFamily="50" charset="-127"/>
          <a:cs typeface="굴림" pitchFamily="50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kumimoji="1" b="1">
          <a:solidFill>
            <a:schemeClr val="tx2"/>
          </a:solidFill>
          <a:latin typeface="Arial" pitchFamily="34" charset="0"/>
          <a:ea typeface="돋움" pitchFamily="50" charset="-127"/>
          <a:cs typeface="굴림" pitchFamily="50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kumimoji="1" b="1">
          <a:solidFill>
            <a:schemeClr val="tx2"/>
          </a:solidFill>
          <a:latin typeface="Arial" pitchFamily="34" charset="0"/>
          <a:ea typeface="돋움" pitchFamily="50" charset="-127"/>
          <a:cs typeface="굴림" pitchFamily="50" charset="-127"/>
        </a:defRPr>
      </a:lvl9pPr>
    </p:titleStyle>
    <p:bodyStyle>
      <a:lvl1pPr marL="342900" indent="-342900" algn="l" rtl="0" eaLnBrk="0" fontAlgn="base" hangingPunct="0">
        <a:lnSpc>
          <a:spcPct val="150000"/>
        </a:lnSpc>
        <a:spcBef>
          <a:spcPct val="20000"/>
        </a:spcBef>
        <a:spcAft>
          <a:spcPct val="20000"/>
        </a:spcAft>
        <a:buFont typeface="Wingdings" panose="05000000000000000000" pitchFamily="2" charset="2"/>
        <a:defRPr lang="en-US" altLang="ko-KR" sz="1400" b="1" dirty="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360363" indent="-180975" algn="l" rtl="0" eaLnBrk="0" fontAlgn="base" latinLnBrk="1" hangingPunct="0">
        <a:lnSpc>
          <a:spcPct val="150000"/>
        </a:lnSpc>
        <a:spcBef>
          <a:spcPct val="20000"/>
        </a:spcBef>
        <a:spcAft>
          <a:spcPct val="20000"/>
        </a:spcAft>
        <a:buChar char="–"/>
        <a:defRPr kumimoji="1" lang="en-US" altLang="ko-KR" sz="1400" dirty="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j-cs"/>
        </a:defRPr>
      </a:lvl2pPr>
      <a:lvl3pPr marL="696913" indent="-157163" algn="l" rtl="0" eaLnBrk="0" fontAlgn="base" latinLnBrk="1" hangingPunct="0">
        <a:lnSpc>
          <a:spcPct val="150000"/>
        </a:lnSpc>
        <a:spcBef>
          <a:spcPct val="20000"/>
        </a:spcBef>
        <a:spcAft>
          <a:spcPct val="20000"/>
        </a:spcAft>
        <a:buFont typeface="Wingdings" panose="05000000000000000000" pitchFamily="2" charset="2"/>
        <a:buChar char="§"/>
        <a:defRPr kumimoji="1" sz="1200">
          <a:solidFill>
            <a:srgbClr val="000000"/>
          </a:solidFill>
          <a:latin typeface="맑은 고딕" pitchFamily="50" charset="-127"/>
          <a:ea typeface="맑은 고딕" pitchFamily="50" charset="-127"/>
          <a:cs typeface="+mj-cs"/>
        </a:defRPr>
      </a:lvl3pPr>
      <a:lvl4pPr marL="1033463" indent="-157163" algn="l" rtl="0" eaLnBrk="0" fontAlgn="base" latinLnBrk="1" hangingPunct="0">
        <a:lnSpc>
          <a:spcPct val="150000"/>
        </a:lnSpc>
        <a:spcBef>
          <a:spcPct val="20000"/>
        </a:spcBef>
        <a:spcAft>
          <a:spcPct val="20000"/>
        </a:spcAft>
        <a:buChar char="–"/>
        <a:defRPr kumimoji="1" sz="1200">
          <a:solidFill>
            <a:srgbClr val="000000"/>
          </a:solidFill>
          <a:latin typeface="맑은 고딕" pitchFamily="50" charset="-127"/>
          <a:ea typeface="맑은 고딕" pitchFamily="50" charset="-127"/>
          <a:cs typeface="+mj-cs"/>
        </a:defRPr>
      </a:lvl4pPr>
      <a:lvl5pPr marL="1357313" indent="-144463" algn="l" rtl="0" eaLnBrk="0" fontAlgn="base" latinLnBrk="1" hangingPunct="0">
        <a:lnSpc>
          <a:spcPct val="150000"/>
        </a:lnSpc>
        <a:spcBef>
          <a:spcPct val="20000"/>
        </a:spcBef>
        <a:spcAft>
          <a:spcPct val="20000"/>
        </a:spcAft>
        <a:buFont typeface="Wingdings" panose="05000000000000000000" pitchFamily="2" charset="2"/>
        <a:buChar char="§"/>
        <a:defRPr kumimoji="1" sz="1000">
          <a:solidFill>
            <a:srgbClr val="000000"/>
          </a:solidFill>
          <a:latin typeface="맑은 고딕" pitchFamily="50" charset="-127"/>
          <a:ea typeface="맑은 고딕" pitchFamily="50" charset="-127"/>
          <a:cs typeface="+mj-cs"/>
        </a:defRPr>
      </a:lvl5pPr>
      <a:lvl6pPr marL="1814513" indent="-144463" algn="l" rtl="0" fontAlgn="base" latinLnBrk="1">
        <a:spcBef>
          <a:spcPct val="20000"/>
        </a:spcBef>
        <a:spcAft>
          <a:spcPct val="20000"/>
        </a:spcAft>
        <a:buFont typeface="Wingdings" pitchFamily="2" charset="2"/>
        <a:buChar char="§"/>
        <a:defRPr kumimoji="1" sz="1000">
          <a:solidFill>
            <a:srgbClr val="000000"/>
          </a:solidFill>
          <a:latin typeface="+mn-lt"/>
          <a:ea typeface="+mn-ea"/>
          <a:cs typeface="+mj-cs"/>
        </a:defRPr>
      </a:lvl6pPr>
      <a:lvl7pPr marL="2271713" indent="-144463" algn="l" rtl="0" fontAlgn="base" latinLnBrk="1">
        <a:spcBef>
          <a:spcPct val="20000"/>
        </a:spcBef>
        <a:spcAft>
          <a:spcPct val="20000"/>
        </a:spcAft>
        <a:buFont typeface="Wingdings" pitchFamily="2" charset="2"/>
        <a:buChar char="§"/>
        <a:defRPr kumimoji="1" sz="1000">
          <a:solidFill>
            <a:srgbClr val="000000"/>
          </a:solidFill>
          <a:latin typeface="+mn-lt"/>
          <a:ea typeface="+mn-ea"/>
          <a:cs typeface="+mj-cs"/>
        </a:defRPr>
      </a:lvl7pPr>
      <a:lvl8pPr marL="2728913" indent="-144463" algn="l" rtl="0" fontAlgn="base" latinLnBrk="1">
        <a:spcBef>
          <a:spcPct val="20000"/>
        </a:spcBef>
        <a:spcAft>
          <a:spcPct val="20000"/>
        </a:spcAft>
        <a:buFont typeface="Wingdings" pitchFamily="2" charset="2"/>
        <a:buChar char="§"/>
        <a:defRPr kumimoji="1" sz="1000">
          <a:solidFill>
            <a:srgbClr val="000000"/>
          </a:solidFill>
          <a:latin typeface="+mn-lt"/>
          <a:ea typeface="+mn-ea"/>
          <a:cs typeface="+mj-cs"/>
        </a:defRPr>
      </a:lvl8pPr>
      <a:lvl9pPr marL="3186113" indent="-144463" algn="l" rtl="0" fontAlgn="base" latinLnBrk="1">
        <a:spcBef>
          <a:spcPct val="20000"/>
        </a:spcBef>
        <a:spcAft>
          <a:spcPct val="20000"/>
        </a:spcAft>
        <a:buFont typeface="Wingdings" pitchFamily="2" charset="2"/>
        <a:buChar char="§"/>
        <a:defRPr kumimoji="1" sz="1000">
          <a:solidFill>
            <a:srgbClr val="000000"/>
          </a:solidFill>
          <a:latin typeface="+mn-lt"/>
          <a:ea typeface="+mn-ea"/>
          <a:cs typeface="+mj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hyperlink" Target="mailto:dims1111@gmail.com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 sz="quarter"/>
          </p:nvPr>
        </p:nvSpPr>
        <p:spPr/>
        <p:txBody>
          <a:bodyPr/>
          <a:lstStyle/>
          <a:p>
            <a:r>
              <a:rPr lang="en-US" altLang="ko-KR" dirty="0"/>
              <a:t>GitHub </a:t>
            </a:r>
            <a:r>
              <a:rPr lang="ko-KR" altLang="en-US" dirty="0"/>
              <a:t>설명서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>
          <a:noFill/>
        </p:spPr>
        <p:txBody>
          <a:bodyPr/>
          <a:lstStyle/>
          <a:p>
            <a:pPr marL="0" indent="0" eaLnBrk="1" hangingPunct="1">
              <a:lnSpc>
                <a:spcPct val="100000"/>
              </a:lnSpc>
            </a:pPr>
            <a:r>
              <a:rPr lang="ko-KR" altLang="en-US" dirty="0"/>
              <a:t>전자복무관리시스템 구축 프로젝트</a:t>
            </a:r>
            <a:endParaRPr lang="en-US" altLang="ko-KR" dirty="0"/>
          </a:p>
        </p:txBody>
      </p:sp>
      <p:graphicFrame>
        <p:nvGraphicFramePr>
          <p:cNvPr id="6" name="Group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6864334"/>
              </p:ext>
            </p:extLst>
          </p:nvPr>
        </p:nvGraphicFramePr>
        <p:xfrm>
          <a:off x="3400425" y="3905251"/>
          <a:ext cx="3105150" cy="1301684"/>
        </p:xfrm>
        <a:graphic>
          <a:graphicData uri="http://schemas.openxmlformats.org/drawingml/2006/table">
            <a:tbl>
              <a:tblPr/>
              <a:tblGrid>
                <a:gridCol w="1159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45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54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문서관리번호 </a:t>
                      </a:r>
                    </a:p>
                  </a:txBody>
                  <a:tcPr marL="72000" marR="72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pattFill prst="ltDnDiag">
                      <a:fgClr>
                        <a:schemeClr val="bg1">
                          <a:lumMod val="8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PM-1210</a:t>
                      </a:r>
                      <a:r>
                        <a:rPr kumimoji="1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</a:p>
                  </a:txBody>
                  <a:tcPr marL="72000" marR="72000" marT="36000" marB="36000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54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단계</a:t>
                      </a:r>
                    </a:p>
                  </a:txBody>
                  <a:tcPr marL="72000" marR="72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pattFill prst="ltDnDiag">
                      <a:fgClr>
                        <a:schemeClr val="bg1">
                          <a:lumMod val="8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프로젝트 관리</a:t>
                      </a:r>
                    </a:p>
                  </a:txBody>
                  <a:tcPr marL="72000" marR="72000" marT="36000" marB="36000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54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작성일</a:t>
                      </a:r>
                    </a:p>
                  </a:txBody>
                  <a:tcPr marL="72000" marR="72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pattFill prst="ltDnDiag">
                      <a:fgClr>
                        <a:schemeClr val="bg1">
                          <a:lumMod val="8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2021-02-01</a:t>
                      </a:r>
                      <a:endParaRPr kumimoji="1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36000" marB="36000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54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작성자</a:t>
                      </a:r>
                    </a:p>
                  </a:txBody>
                  <a:tcPr marL="72000" marR="72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pattFill prst="ltDnDiag">
                      <a:fgClr>
                        <a:schemeClr val="bg1">
                          <a:lumMod val="8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강정기</a:t>
                      </a:r>
                    </a:p>
                  </a:txBody>
                  <a:tcPr marL="72000" marR="72000" marT="36000" marB="36000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AutoShape 55">
            <a:extLst>
              <a:ext uri="{FF2B5EF4-FFF2-40B4-BE49-F238E27FC236}">
                <a16:creationId xmlns:a16="http://schemas.microsoft.com/office/drawing/2014/main" id="{111517A9-FDBD-4620-9D26-4CFBDA20D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390" y="1216079"/>
            <a:ext cx="6063349" cy="5266202"/>
          </a:xfrm>
          <a:prstGeom prst="round2SameRect">
            <a:avLst>
              <a:gd name="adj1" fmla="val 851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marL="173163" indent="-173163"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endParaRPr lang="ko-KR" altLang="en-US" sz="965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CDC696E6-A329-471A-9625-99D063027B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3048" y="3960756"/>
            <a:ext cx="2855677" cy="231907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3F017966-D457-4214-9950-82607BBA37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357" y="3960756"/>
            <a:ext cx="2855677" cy="231907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6A2ADC91-EA3A-4F27-B09F-27E028D4C5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33048" y="1528648"/>
            <a:ext cx="2855677" cy="231907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E8838CAA-29DA-48A0-BD36-B96E6B4F53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7357" y="1528648"/>
            <a:ext cx="2855677" cy="2319075"/>
          </a:xfrm>
          <a:prstGeom prst="rect">
            <a:avLst/>
          </a:prstGeom>
        </p:spPr>
      </p:pic>
      <p:sp>
        <p:nvSpPr>
          <p:cNvPr id="3" name="텍스트 개체 틀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lang="en-US" altLang="ko-KR" dirty="0"/>
              <a:t>Ⅱ. Git </a:t>
            </a:r>
            <a:r>
              <a:rPr lang="ko-KR" altLang="en-US" dirty="0"/>
              <a:t>응용 프로그램 설치</a:t>
            </a:r>
          </a:p>
        </p:txBody>
      </p:sp>
      <p:sp>
        <p:nvSpPr>
          <p:cNvPr id="1539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2. Git 2.30.2 </a:t>
            </a:r>
            <a:r>
              <a:rPr lang="ko-KR" altLang="en-US" dirty="0"/>
              <a:t>프로그램 설치</a:t>
            </a:r>
          </a:p>
        </p:txBody>
      </p:sp>
      <p:sp>
        <p:nvSpPr>
          <p:cNvPr id="93" name="AutoShape 55"/>
          <p:cNvSpPr>
            <a:spLocks noChangeArrowheads="1"/>
          </p:cNvSpPr>
          <p:nvPr/>
        </p:nvSpPr>
        <p:spPr bwMode="auto">
          <a:xfrm>
            <a:off x="6435848" y="1216079"/>
            <a:ext cx="3234762" cy="5266202"/>
          </a:xfrm>
          <a:prstGeom prst="round2SameRect">
            <a:avLst>
              <a:gd name="adj1" fmla="val 1833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0" rIns="144000" bIns="144000"/>
          <a:lstStyle/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Choosing the default editor used by Git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Next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버튼 클릭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Adjusting the name of the initial branch in new repositories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Next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버튼 클릭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Adjusting your PATH environment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Next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버튼 클릭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Choosing HTTPS transport backend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Next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버튼 클릭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2" name="모서리가 둥근 직사각형 111"/>
          <p:cNvSpPr/>
          <p:nvPr/>
        </p:nvSpPr>
        <p:spPr>
          <a:xfrm>
            <a:off x="6798726" y="1047182"/>
            <a:ext cx="2509006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설명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F90B23C0-6F99-4978-BC99-292B18CDE8D5}"/>
              </a:ext>
            </a:extLst>
          </p:cNvPr>
          <p:cNvSpPr/>
          <p:nvPr/>
        </p:nvSpPr>
        <p:spPr bwMode="auto">
          <a:xfrm>
            <a:off x="2521886" y="3448600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1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6FFA0B7E-A1D9-474B-A976-8B5365CADF60}"/>
              </a:ext>
            </a:extLst>
          </p:cNvPr>
          <p:cNvSpPr/>
          <p:nvPr/>
        </p:nvSpPr>
        <p:spPr bwMode="auto">
          <a:xfrm>
            <a:off x="5439007" y="3448600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2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3E17A2F7-FFC9-4B94-B66D-54F78A8487AF}"/>
              </a:ext>
            </a:extLst>
          </p:cNvPr>
          <p:cNvSpPr/>
          <p:nvPr/>
        </p:nvSpPr>
        <p:spPr bwMode="auto">
          <a:xfrm>
            <a:off x="2521886" y="5883245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3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A6548CAA-7BE3-42F7-8FC0-885922D5D6E2}"/>
              </a:ext>
            </a:extLst>
          </p:cNvPr>
          <p:cNvSpPr/>
          <p:nvPr/>
        </p:nvSpPr>
        <p:spPr bwMode="auto">
          <a:xfrm>
            <a:off x="5439006" y="5883245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4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30" name="모서리가 둥근 직사각형 111">
            <a:extLst>
              <a:ext uri="{FF2B5EF4-FFF2-40B4-BE49-F238E27FC236}">
                <a16:creationId xmlns:a16="http://schemas.microsoft.com/office/drawing/2014/main" id="{EF35E7DB-C0CB-4A7F-93BE-9154E8C0A118}"/>
              </a:ext>
            </a:extLst>
          </p:cNvPr>
          <p:cNvSpPr/>
          <p:nvPr/>
        </p:nvSpPr>
        <p:spPr>
          <a:xfrm>
            <a:off x="650559" y="1047182"/>
            <a:ext cx="3240000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en-US" altLang="ko-KR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Git </a:t>
            </a: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설치</a:t>
            </a:r>
            <a:r>
              <a:rPr lang="en-US" altLang="ko-KR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(2/4)</a:t>
            </a:r>
            <a:endParaRPr lang="ko-KR" altLang="en-US" sz="1400" kern="0" dirty="0">
              <a:solidFill>
                <a:prstClr val="white"/>
              </a:solidFill>
              <a:effectLst>
                <a:glow rad="63500">
                  <a:srgbClr val="1D427D"/>
                </a:glow>
              </a:effectLst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75588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AutoShape 55">
            <a:extLst>
              <a:ext uri="{FF2B5EF4-FFF2-40B4-BE49-F238E27FC236}">
                <a16:creationId xmlns:a16="http://schemas.microsoft.com/office/drawing/2014/main" id="{111517A9-FDBD-4620-9D26-4CFBDA20D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390" y="1216079"/>
            <a:ext cx="6063349" cy="5266202"/>
          </a:xfrm>
          <a:prstGeom prst="round2SameRect">
            <a:avLst>
              <a:gd name="adj1" fmla="val 851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marL="173163" indent="-173163"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endParaRPr lang="ko-KR" altLang="en-US" sz="965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A442CE3A-86FC-41EB-9C09-E60840850C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3048" y="3960756"/>
            <a:ext cx="2855677" cy="2319075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977F2A5F-51ED-48F7-8721-1E3FC2DAAC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357" y="3960756"/>
            <a:ext cx="2855677" cy="2319075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28F1B7EC-583B-4F3B-A1DD-55B6BC4172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33048" y="1528648"/>
            <a:ext cx="2855677" cy="231907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35F25604-A2CB-46C0-9606-3BAD4E454F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7357" y="1528648"/>
            <a:ext cx="2855677" cy="2319075"/>
          </a:xfrm>
          <a:prstGeom prst="rect">
            <a:avLst/>
          </a:prstGeom>
        </p:spPr>
      </p:pic>
      <p:sp>
        <p:nvSpPr>
          <p:cNvPr id="3" name="텍스트 개체 틀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lang="en-US" altLang="ko-KR" dirty="0"/>
              <a:t>Ⅱ. Git </a:t>
            </a:r>
            <a:r>
              <a:rPr lang="ko-KR" altLang="en-US" dirty="0"/>
              <a:t>응용 프로그램 설치</a:t>
            </a:r>
          </a:p>
        </p:txBody>
      </p:sp>
      <p:sp>
        <p:nvSpPr>
          <p:cNvPr id="1539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2. Git 2.30.2 </a:t>
            </a:r>
            <a:r>
              <a:rPr lang="ko-KR" altLang="en-US" dirty="0"/>
              <a:t>프로그램 설치</a:t>
            </a:r>
          </a:p>
        </p:txBody>
      </p:sp>
      <p:sp>
        <p:nvSpPr>
          <p:cNvPr id="93" name="AutoShape 55"/>
          <p:cNvSpPr>
            <a:spLocks noChangeArrowheads="1"/>
          </p:cNvSpPr>
          <p:nvPr/>
        </p:nvSpPr>
        <p:spPr bwMode="auto">
          <a:xfrm>
            <a:off x="6435848" y="1216079"/>
            <a:ext cx="3234762" cy="5266202"/>
          </a:xfrm>
          <a:prstGeom prst="round2SameRect">
            <a:avLst>
              <a:gd name="adj1" fmla="val 1833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0" rIns="144000" bIns="144000"/>
          <a:lstStyle/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Configuring the line ending conversions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Next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버튼 클릭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Configuring the terminal emulator to user with Git Bash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Next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버튼 클릭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Choose the default behavior of ‘git pull’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Next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버튼 클릭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Choose a credential helper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Next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버튼 클릭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2" name="모서리가 둥근 직사각형 111"/>
          <p:cNvSpPr/>
          <p:nvPr/>
        </p:nvSpPr>
        <p:spPr>
          <a:xfrm>
            <a:off x="6798726" y="1047182"/>
            <a:ext cx="2509006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설명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F90B23C0-6F99-4978-BC99-292B18CDE8D5}"/>
              </a:ext>
            </a:extLst>
          </p:cNvPr>
          <p:cNvSpPr/>
          <p:nvPr/>
        </p:nvSpPr>
        <p:spPr bwMode="auto">
          <a:xfrm>
            <a:off x="2521886" y="3448600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1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6FFA0B7E-A1D9-474B-A976-8B5365CADF60}"/>
              </a:ext>
            </a:extLst>
          </p:cNvPr>
          <p:cNvSpPr/>
          <p:nvPr/>
        </p:nvSpPr>
        <p:spPr bwMode="auto">
          <a:xfrm>
            <a:off x="5439007" y="3448600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2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3E17A2F7-FFC9-4B94-B66D-54F78A8487AF}"/>
              </a:ext>
            </a:extLst>
          </p:cNvPr>
          <p:cNvSpPr/>
          <p:nvPr/>
        </p:nvSpPr>
        <p:spPr bwMode="auto">
          <a:xfrm>
            <a:off x="2521886" y="5883245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3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A6548CAA-7BE3-42F7-8FC0-885922D5D6E2}"/>
              </a:ext>
            </a:extLst>
          </p:cNvPr>
          <p:cNvSpPr/>
          <p:nvPr/>
        </p:nvSpPr>
        <p:spPr bwMode="auto">
          <a:xfrm>
            <a:off x="5439006" y="5883245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4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25" name="모서리가 둥근 직사각형 111">
            <a:extLst>
              <a:ext uri="{FF2B5EF4-FFF2-40B4-BE49-F238E27FC236}">
                <a16:creationId xmlns:a16="http://schemas.microsoft.com/office/drawing/2014/main" id="{42136296-B68B-4368-8484-4931123A1816}"/>
              </a:ext>
            </a:extLst>
          </p:cNvPr>
          <p:cNvSpPr/>
          <p:nvPr/>
        </p:nvSpPr>
        <p:spPr>
          <a:xfrm>
            <a:off x="650559" y="1047182"/>
            <a:ext cx="3240000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en-US" altLang="ko-KR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Git </a:t>
            </a: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설치</a:t>
            </a:r>
            <a:r>
              <a:rPr lang="en-US" altLang="ko-KR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(3/4)</a:t>
            </a:r>
            <a:endParaRPr lang="ko-KR" altLang="en-US" sz="1400" kern="0" dirty="0">
              <a:solidFill>
                <a:prstClr val="white"/>
              </a:solidFill>
              <a:effectLst>
                <a:glow rad="63500">
                  <a:srgbClr val="1D427D"/>
                </a:glow>
              </a:effectLst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137820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AutoShape 55">
            <a:extLst>
              <a:ext uri="{FF2B5EF4-FFF2-40B4-BE49-F238E27FC236}">
                <a16:creationId xmlns:a16="http://schemas.microsoft.com/office/drawing/2014/main" id="{111517A9-FDBD-4620-9D26-4CFBDA20D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390" y="1216079"/>
            <a:ext cx="6063349" cy="5266202"/>
          </a:xfrm>
          <a:prstGeom prst="round2SameRect">
            <a:avLst>
              <a:gd name="adj1" fmla="val 851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marL="173163" indent="-173163"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endParaRPr lang="ko-KR" altLang="en-US" sz="965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1D4B261D-7C96-4250-9686-B852EB1407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3048" y="3960756"/>
            <a:ext cx="2855677" cy="231907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643A05AB-4D46-4C66-9D6D-C52201D717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357" y="3960756"/>
            <a:ext cx="2855677" cy="231907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18ACD768-BB07-4233-8E59-386E7707B7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33048" y="1528648"/>
            <a:ext cx="2855677" cy="231907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797C32D2-DBD0-41BA-B677-E35BF8202B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7357" y="1528648"/>
            <a:ext cx="2855677" cy="2319075"/>
          </a:xfrm>
          <a:prstGeom prst="rect">
            <a:avLst/>
          </a:prstGeom>
        </p:spPr>
      </p:pic>
      <p:sp>
        <p:nvSpPr>
          <p:cNvPr id="3" name="텍스트 개체 틀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lang="en-US" altLang="ko-KR" dirty="0"/>
              <a:t>Ⅱ. Git </a:t>
            </a:r>
            <a:r>
              <a:rPr lang="ko-KR" altLang="en-US" dirty="0"/>
              <a:t>응용 프로그램 설치</a:t>
            </a:r>
          </a:p>
        </p:txBody>
      </p:sp>
      <p:sp>
        <p:nvSpPr>
          <p:cNvPr id="1539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2. Git 2.30.2 </a:t>
            </a:r>
            <a:r>
              <a:rPr lang="ko-KR" altLang="en-US" dirty="0"/>
              <a:t>프로그램 설치</a:t>
            </a:r>
          </a:p>
        </p:txBody>
      </p:sp>
      <p:sp>
        <p:nvSpPr>
          <p:cNvPr id="93" name="AutoShape 55"/>
          <p:cNvSpPr>
            <a:spLocks noChangeArrowheads="1"/>
          </p:cNvSpPr>
          <p:nvPr/>
        </p:nvSpPr>
        <p:spPr bwMode="auto">
          <a:xfrm>
            <a:off x="6435848" y="1216079"/>
            <a:ext cx="3234762" cy="5266202"/>
          </a:xfrm>
          <a:prstGeom prst="round2SameRect">
            <a:avLst>
              <a:gd name="adj1" fmla="val 1833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0" rIns="144000" bIns="144000"/>
          <a:lstStyle/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Configuring extra option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Next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버튼 클릭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Configuring experimental options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Next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버튼 클릭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Installing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Completing the Git Setup Wizard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View Release Notes: unchecked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Finish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버튼 클릭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2" name="모서리가 둥근 직사각형 111"/>
          <p:cNvSpPr/>
          <p:nvPr/>
        </p:nvSpPr>
        <p:spPr>
          <a:xfrm>
            <a:off x="6798726" y="1047182"/>
            <a:ext cx="2509006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설명</a:t>
            </a:r>
          </a:p>
        </p:txBody>
      </p:sp>
      <p:sp>
        <p:nvSpPr>
          <p:cNvPr id="33" name="모서리가 둥근 직사각형 111">
            <a:extLst>
              <a:ext uri="{FF2B5EF4-FFF2-40B4-BE49-F238E27FC236}">
                <a16:creationId xmlns:a16="http://schemas.microsoft.com/office/drawing/2014/main" id="{D3E67C99-8D00-4E6B-AD78-743A87109CCD}"/>
              </a:ext>
            </a:extLst>
          </p:cNvPr>
          <p:cNvSpPr/>
          <p:nvPr/>
        </p:nvSpPr>
        <p:spPr>
          <a:xfrm>
            <a:off x="650559" y="1047182"/>
            <a:ext cx="3240000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en-US" altLang="ko-KR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Git </a:t>
            </a: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설치</a:t>
            </a:r>
            <a:r>
              <a:rPr lang="en-US" altLang="ko-KR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(4/4)</a:t>
            </a:r>
            <a:endParaRPr lang="ko-KR" altLang="en-US" sz="1400" kern="0" dirty="0">
              <a:solidFill>
                <a:prstClr val="white"/>
              </a:solidFill>
              <a:effectLst>
                <a:glow rad="63500">
                  <a:srgbClr val="1D427D"/>
                </a:glow>
              </a:effectLst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F90B23C0-6F99-4978-BC99-292B18CDE8D5}"/>
              </a:ext>
            </a:extLst>
          </p:cNvPr>
          <p:cNvSpPr/>
          <p:nvPr/>
        </p:nvSpPr>
        <p:spPr bwMode="auto">
          <a:xfrm>
            <a:off x="2521886" y="3448600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1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6FFA0B7E-A1D9-474B-A976-8B5365CADF60}"/>
              </a:ext>
            </a:extLst>
          </p:cNvPr>
          <p:cNvSpPr/>
          <p:nvPr/>
        </p:nvSpPr>
        <p:spPr bwMode="auto">
          <a:xfrm>
            <a:off x="5439007" y="3448600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2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3E17A2F7-FFC9-4B94-B66D-54F78A8487AF}"/>
              </a:ext>
            </a:extLst>
          </p:cNvPr>
          <p:cNvSpPr/>
          <p:nvPr/>
        </p:nvSpPr>
        <p:spPr bwMode="auto">
          <a:xfrm>
            <a:off x="1317926" y="4618325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3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A6548CAA-7BE3-42F7-8FC0-885922D5D6E2}"/>
              </a:ext>
            </a:extLst>
          </p:cNvPr>
          <p:cNvSpPr/>
          <p:nvPr/>
        </p:nvSpPr>
        <p:spPr bwMode="auto">
          <a:xfrm>
            <a:off x="5439006" y="5883245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4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110060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AutoShape 55">
            <a:extLst>
              <a:ext uri="{FF2B5EF4-FFF2-40B4-BE49-F238E27FC236}">
                <a16:creationId xmlns:a16="http://schemas.microsoft.com/office/drawing/2014/main" id="{111517A9-FDBD-4620-9D26-4CFBDA20D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390" y="1216079"/>
            <a:ext cx="6063349" cy="5266202"/>
          </a:xfrm>
          <a:prstGeom prst="round2SameRect">
            <a:avLst>
              <a:gd name="adj1" fmla="val 851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marL="173163" indent="-173163"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endParaRPr lang="ko-KR" altLang="en-US" sz="965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A03740D2-D8A5-42F4-AAD1-C040396EB8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358" y="1528647"/>
            <a:ext cx="5840594" cy="4862627"/>
          </a:xfrm>
          <a:prstGeom prst="rec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3" name="텍스트 개체 틀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lang="en-US" altLang="ko-KR" dirty="0"/>
              <a:t>Ⅱ. Git </a:t>
            </a:r>
            <a:r>
              <a:rPr lang="ko-KR" altLang="en-US" dirty="0"/>
              <a:t>응용 프로그램 설치</a:t>
            </a:r>
          </a:p>
        </p:txBody>
      </p:sp>
      <p:sp>
        <p:nvSpPr>
          <p:cNvPr id="1539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3. Git </a:t>
            </a:r>
            <a:r>
              <a:rPr lang="ko-KR" altLang="en-US" dirty="0"/>
              <a:t>프로그램 설치정보 확인</a:t>
            </a:r>
          </a:p>
        </p:txBody>
      </p:sp>
      <p:sp>
        <p:nvSpPr>
          <p:cNvPr id="93" name="AutoShape 55"/>
          <p:cNvSpPr>
            <a:spLocks noChangeArrowheads="1"/>
          </p:cNvSpPr>
          <p:nvPr/>
        </p:nvSpPr>
        <p:spPr bwMode="auto">
          <a:xfrm>
            <a:off x="6435848" y="1216079"/>
            <a:ext cx="3234762" cy="5266202"/>
          </a:xfrm>
          <a:prstGeom prst="round2SameRect">
            <a:avLst>
              <a:gd name="adj1" fmla="val 1833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0" rIns="144000" bIns="144000"/>
          <a:lstStyle/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Git Bash Here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Git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프로그램 실행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폴더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D:\etimelabor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마우스 오른쪽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Git Bash Here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클릭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MINGW64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터미널 오픈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(*CLI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프로그램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시스템정보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en-US" altLang="ko-KR" sz="1200" b="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uname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디렉터리 보기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en-US" altLang="ko-KR" sz="1200" b="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dir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Git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버전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git –version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i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*CLI: Command Line Interface</a:t>
            </a:r>
          </a:p>
        </p:txBody>
      </p:sp>
      <p:sp>
        <p:nvSpPr>
          <p:cNvPr id="112" name="모서리가 둥근 직사각형 111"/>
          <p:cNvSpPr/>
          <p:nvPr/>
        </p:nvSpPr>
        <p:spPr>
          <a:xfrm>
            <a:off x="6798726" y="1047182"/>
            <a:ext cx="2509006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설명</a:t>
            </a:r>
          </a:p>
        </p:txBody>
      </p:sp>
      <p:sp>
        <p:nvSpPr>
          <p:cNvPr id="33" name="모서리가 둥근 직사각형 111">
            <a:extLst>
              <a:ext uri="{FF2B5EF4-FFF2-40B4-BE49-F238E27FC236}">
                <a16:creationId xmlns:a16="http://schemas.microsoft.com/office/drawing/2014/main" id="{D3E67C99-8D00-4E6B-AD78-743A87109CCD}"/>
              </a:ext>
            </a:extLst>
          </p:cNvPr>
          <p:cNvSpPr/>
          <p:nvPr/>
        </p:nvSpPr>
        <p:spPr>
          <a:xfrm>
            <a:off x="650559" y="1047182"/>
            <a:ext cx="3240000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en-US" altLang="ko-KR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Git </a:t>
            </a: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설치정보 확인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BD91D21A-2CC8-4151-AE01-594C2D6BDE40}"/>
              </a:ext>
            </a:extLst>
          </p:cNvPr>
          <p:cNvSpPr/>
          <p:nvPr/>
        </p:nvSpPr>
        <p:spPr bwMode="auto">
          <a:xfrm>
            <a:off x="3903779" y="5398470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1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F4BFA2E-68D6-4799-9044-507B7FF3FDC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4191"/>
          <a:stretch/>
        </p:blipFill>
        <p:spPr>
          <a:xfrm>
            <a:off x="3069125" y="1868581"/>
            <a:ext cx="3154965" cy="1626058"/>
          </a:xfrm>
          <a:prstGeom prst="rect">
            <a:avLst/>
          </a:prstGeom>
        </p:spPr>
      </p:pic>
      <p:sp>
        <p:nvSpPr>
          <p:cNvPr id="17" name="타원 16">
            <a:extLst>
              <a:ext uri="{FF2B5EF4-FFF2-40B4-BE49-F238E27FC236}">
                <a16:creationId xmlns:a16="http://schemas.microsoft.com/office/drawing/2014/main" id="{EF5CC11B-B6BA-4B43-9188-16756CE59087}"/>
              </a:ext>
            </a:extLst>
          </p:cNvPr>
          <p:cNvSpPr/>
          <p:nvPr/>
        </p:nvSpPr>
        <p:spPr bwMode="auto">
          <a:xfrm>
            <a:off x="4029779" y="1773013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2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707606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42"/>
          <p:cNvSpPr>
            <a:spLocks noChangeArrowheads="1"/>
          </p:cNvSpPr>
          <p:nvPr/>
        </p:nvSpPr>
        <p:spPr bwMode="auto">
          <a:xfrm>
            <a:off x="5581651" y="1620220"/>
            <a:ext cx="3355972" cy="4490068"/>
          </a:xfrm>
          <a:prstGeom prst="rect">
            <a:avLst/>
          </a:prstGeom>
          <a:solidFill>
            <a:schemeClr val="accent1"/>
          </a:solidFill>
          <a:ln w="3175">
            <a:solidFill>
              <a:schemeClr val="bg1">
                <a:lumMod val="75000"/>
              </a:schemeClr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endParaRPr lang="ko-KR" altLang="en-US" sz="14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158" name="Rectangle 7"/>
          <p:cNvSpPr>
            <a:spLocks noChangeArrowheads="1"/>
          </p:cNvSpPr>
          <p:nvPr/>
        </p:nvSpPr>
        <p:spPr bwMode="auto">
          <a:xfrm>
            <a:off x="5441950" y="1755669"/>
            <a:ext cx="3635375" cy="4226031"/>
          </a:xfrm>
          <a:prstGeom prst="rect">
            <a:avLst/>
          </a:prstGeom>
          <a:pattFill prst="ltDnDiag">
            <a:fgClr>
              <a:schemeClr val="bg1">
                <a:lumMod val="95000"/>
              </a:schemeClr>
            </a:fgClr>
            <a:bgClr>
              <a:schemeClr val="bg1"/>
            </a:bgClr>
          </a:pattFill>
          <a:ln w="3175">
            <a:solidFill>
              <a:schemeClr val="bg1">
                <a:lumMod val="75000"/>
              </a:schemeClr>
            </a:solidFill>
            <a:prstDash val="solid"/>
            <a:miter lim="800000"/>
            <a:headEnd/>
            <a:tailEnd/>
          </a:ln>
          <a:extLst/>
        </p:spPr>
        <p:txBody>
          <a:bodyPr lIns="144000" tIns="252000" rIns="144000" bIns="252000"/>
          <a:lstStyle>
            <a:lvl1pPr marL="342900" indent="-342900" defTabSz="7620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defTabSz="7620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defTabSz="7620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defTabSz="7620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defTabSz="7620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50000"/>
              </a:spcBef>
              <a:buClr>
                <a:schemeClr val="tx1"/>
              </a:buClr>
              <a:buFont typeface="Wingdings" pitchFamily="2" charset="2"/>
              <a:buAutoNum type="arabicPeriod"/>
              <a:defRPr/>
            </a:pPr>
            <a:r>
              <a:rPr kumimoji="0"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응용 프로그램 다운로드</a:t>
            </a:r>
            <a:endParaRPr kumimoji="0"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ct val="50000"/>
              </a:spcBef>
              <a:buClr>
                <a:schemeClr val="tx1"/>
              </a:buClr>
              <a:buFont typeface="Wingdings" pitchFamily="2" charset="2"/>
              <a:buAutoNum type="arabicPeriod"/>
              <a:defRPr/>
            </a:pPr>
            <a:r>
              <a:rPr kumimoji="0"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Git 2.30.2 </a:t>
            </a:r>
            <a:r>
              <a:rPr kumimoji="0"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프로그램 설치</a:t>
            </a:r>
            <a:endParaRPr kumimoji="0"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316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목차</a:t>
            </a:r>
          </a:p>
        </p:txBody>
      </p:sp>
      <p:cxnSp>
        <p:nvCxnSpPr>
          <p:cNvPr id="5" name="꺾인 연결선 4"/>
          <p:cNvCxnSpPr>
            <a:cxnSpLocks/>
            <a:stCxn id="18" idx="1"/>
            <a:endCxn id="6158" idx="1"/>
          </p:cNvCxnSpPr>
          <p:nvPr/>
        </p:nvCxnSpPr>
        <p:spPr bwMode="auto">
          <a:xfrm>
            <a:off x="4903267" y="3091379"/>
            <a:ext cx="538683" cy="777306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317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3" name="그룹 2">
            <a:extLst>
              <a:ext uri="{FF2B5EF4-FFF2-40B4-BE49-F238E27FC236}">
                <a16:creationId xmlns:a16="http://schemas.microsoft.com/office/drawing/2014/main" id="{E6B664C7-E9BE-4E4B-9525-EC40C8A66C3D}"/>
              </a:ext>
            </a:extLst>
          </p:cNvPr>
          <p:cNvGrpSpPr/>
          <p:nvPr/>
        </p:nvGrpSpPr>
        <p:grpSpPr>
          <a:xfrm>
            <a:off x="657225" y="2299980"/>
            <a:ext cx="4246042" cy="485776"/>
            <a:chOff x="657225" y="2300395"/>
            <a:chExt cx="4246042" cy="485776"/>
          </a:xfrm>
          <a:solidFill>
            <a:schemeClr val="bg1"/>
          </a:solidFill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F2A9AA7A-E57C-45DD-B825-22BF03A8B675}"/>
                </a:ext>
              </a:extLst>
            </p:cNvPr>
            <p:cNvSpPr/>
            <p:nvPr/>
          </p:nvSpPr>
          <p:spPr bwMode="auto">
            <a:xfrm>
              <a:off x="657225" y="2300395"/>
              <a:ext cx="4246041" cy="485776"/>
            </a:xfrm>
            <a:prstGeom prst="rect">
              <a:avLst/>
            </a:prstGeom>
            <a:grpFill/>
            <a:ln w="31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chemeClr val="accent2"/>
                </a:buClr>
                <a:buSzTx/>
                <a:buFont typeface="Wingdings" pitchFamily="2" charset="2"/>
                <a:buNone/>
                <a:tabLst/>
              </a:pPr>
              <a:endParaRPr kumimoji="0" lang="ko-KR" altLang="en-US" sz="1200" b="1" i="0" u="none" strike="noStrike" cap="none" normalizeH="0" baseline="0" dirty="0">
                <a:ln>
                  <a:noFill/>
                </a:ln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9" name="TextBox 52">
              <a:extLst>
                <a:ext uri="{FF2B5EF4-FFF2-40B4-BE49-F238E27FC236}">
                  <a16:creationId xmlns:a16="http://schemas.microsoft.com/office/drawing/2014/main" id="{5C6EBFE5-F7D7-4B5D-8D3B-7AE4935C687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1061517" y="2338495"/>
              <a:ext cx="3841750" cy="430887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xtLst/>
          </p:spPr>
          <p:txBody>
            <a:bodyPr>
              <a:spAutoFit/>
            </a:bodyPr>
            <a:lstStyle>
              <a:lvl1pPr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1pPr>
              <a:lvl2pPr marL="742950" indent="-28575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2pPr>
              <a:lvl3pPr marL="11430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3pPr>
              <a:lvl4pPr marL="16002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4pPr>
              <a:lvl5pPr marL="20574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ko-KR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Ⅱ. Git </a:t>
              </a:r>
              <a:r>
                <a:rPr lang="ko-KR" altLang="en-US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응용 프로그램 설치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E584090B-965B-4097-9A02-F3A0680C0C1B}"/>
              </a:ext>
            </a:extLst>
          </p:cNvPr>
          <p:cNvGrpSpPr/>
          <p:nvPr/>
        </p:nvGrpSpPr>
        <p:grpSpPr>
          <a:xfrm>
            <a:off x="657225" y="1762125"/>
            <a:ext cx="4246042" cy="485776"/>
            <a:chOff x="657225" y="1762125"/>
            <a:chExt cx="4246042" cy="485776"/>
          </a:xfrm>
          <a:solidFill>
            <a:schemeClr val="bg1"/>
          </a:solidFill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230E1D67-7201-45D6-99EC-9B3FD0DFC685}"/>
                </a:ext>
              </a:extLst>
            </p:cNvPr>
            <p:cNvSpPr/>
            <p:nvPr/>
          </p:nvSpPr>
          <p:spPr bwMode="auto">
            <a:xfrm>
              <a:off x="657225" y="1762125"/>
              <a:ext cx="4246041" cy="485776"/>
            </a:xfrm>
            <a:prstGeom prst="rect">
              <a:avLst/>
            </a:prstGeom>
            <a:grpFill/>
            <a:ln w="31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chemeClr val="accent2"/>
                </a:buClr>
                <a:buSzTx/>
                <a:buFont typeface="Wingdings" pitchFamily="2" charset="2"/>
                <a:buNone/>
                <a:tabLst/>
              </a:pPr>
              <a:endParaRPr kumimoji="0" lang="ko-KR" altLang="en-US" sz="1200" b="1" i="0" u="none" strike="noStrike" cap="none" normalizeH="0" baseline="0" dirty="0">
                <a:ln>
                  <a:noFill/>
                </a:ln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13" name="TextBox 52">
              <a:extLst>
                <a:ext uri="{FF2B5EF4-FFF2-40B4-BE49-F238E27FC236}">
                  <a16:creationId xmlns:a16="http://schemas.microsoft.com/office/drawing/2014/main" id="{B05712C7-EFE2-474D-9B79-82619EE7C6C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1061517" y="1800225"/>
              <a:ext cx="3841750" cy="430887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xtLst/>
          </p:spPr>
          <p:txBody>
            <a:bodyPr>
              <a:spAutoFit/>
            </a:bodyPr>
            <a:lstStyle>
              <a:lvl1pPr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1pPr>
              <a:lvl2pPr marL="742950" indent="-28575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2pPr>
              <a:lvl3pPr marL="11430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3pPr>
              <a:lvl4pPr marL="16002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4pPr>
              <a:lvl5pPr marL="20574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ko-KR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Ⅰ. GitHub </a:t>
              </a:r>
              <a:r>
                <a:rPr lang="ko-KR" altLang="en-US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사용자 등록</a:t>
              </a: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59596CDA-CDA5-4053-8768-FFC4BE24AF34}"/>
              </a:ext>
            </a:extLst>
          </p:cNvPr>
          <p:cNvGrpSpPr/>
          <p:nvPr/>
        </p:nvGrpSpPr>
        <p:grpSpPr>
          <a:xfrm>
            <a:off x="657225" y="3375690"/>
            <a:ext cx="4246042" cy="485776"/>
            <a:chOff x="657225" y="2300395"/>
            <a:chExt cx="4246042" cy="485776"/>
          </a:xfrm>
          <a:solidFill>
            <a:schemeClr val="bg1"/>
          </a:solidFill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1231FB68-2D07-4A1E-8EB9-8F615800ED3E}"/>
                </a:ext>
              </a:extLst>
            </p:cNvPr>
            <p:cNvSpPr/>
            <p:nvPr/>
          </p:nvSpPr>
          <p:spPr bwMode="auto">
            <a:xfrm>
              <a:off x="657225" y="2300395"/>
              <a:ext cx="4246041" cy="485776"/>
            </a:xfrm>
            <a:prstGeom prst="rect">
              <a:avLst/>
            </a:prstGeom>
            <a:grpFill/>
            <a:ln w="31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chemeClr val="accent2"/>
                </a:buClr>
                <a:buSzTx/>
                <a:buFont typeface="Wingdings" pitchFamily="2" charset="2"/>
                <a:buNone/>
                <a:tabLst/>
              </a:pPr>
              <a:endParaRPr kumimoji="0" lang="ko-KR" altLang="en-US" sz="1200" b="1" i="0" u="none" strike="noStrike" cap="none" normalizeH="0" baseline="0" dirty="0">
                <a:ln>
                  <a:noFill/>
                </a:ln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15" name="TextBox 52">
              <a:extLst>
                <a:ext uri="{FF2B5EF4-FFF2-40B4-BE49-F238E27FC236}">
                  <a16:creationId xmlns:a16="http://schemas.microsoft.com/office/drawing/2014/main" id="{B614356A-10F2-45BB-BC95-C482A36CB2B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1061517" y="2338495"/>
              <a:ext cx="3841750" cy="430887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xtLst/>
          </p:spPr>
          <p:txBody>
            <a:bodyPr>
              <a:spAutoFit/>
            </a:bodyPr>
            <a:lstStyle>
              <a:lvl1pPr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1pPr>
              <a:lvl2pPr marL="742950" indent="-28575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2pPr>
              <a:lvl3pPr marL="11430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3pPr>
              <a:lvl4pPr marL="16002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4pPr>
              <a:lvl5pPr marL="20574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ko-KR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Ⅳ. </a:t>
              </a:r>
              <a:r>
                <a:rPr lang="ko-KR" altLang="en-US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로컬 </a:t>
              </a:r>
              <a:r>
                <a:rPr lang="en-US" altLang="ko-KR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Git </a:t>
              </a:r>
              <a:r>
                <a:rPr lang="ko-KR" altLang="en-US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저장소 설정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0A1E28B5-069D-4855-AF84-0DC4D310CFBD}"/>
              </a:ext>
            </a:extLst>
          </p:cNvPr>
          <p:cNvGrpSpPr/>
          <p:nvPr/>
        </p:nvGrpSpPr>
        <p:grpSpPr>
          <a:xfrm>
            <a:off x="657225" y="2837835"/>
            <a:ext cx="4246042" cy="485776"/>
            <a:chOff x="657225" y="1762125"/>
            <a:chExt cx="4246042" cy="485776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C3466E22-C51D-4C79-9515-398F2C5E38C6}"/>
                </a:ext>
              </a:extLst>
            </p:cNvPr>
            <p:cNvSpPr/>
            <p:nvPr/>
          </p:nvSpPr>
          <p:spPr bwMode="auto">
            <a:xfrm>
              <a:off x="657225" y="1762125"/>
              <a:ext cx="4246041" cy="485776"/>
            </a:xfrm>
            <a:prstGeom prst="rect">
              <a:avLst/>
            </a:prstGeom>
            <a:pattFill prst="pct5">
              <a:fgClr>
                <a:schemeClr val="accent1">
                  <a:lumMod val="40000"/>
                  <a:lumOff val="60000"/>
                </a:schemeClr>
              </a:fgClr>
              <a:bgClr>
                <a:schemeClr val="accent1">
                  <a:lumMod val="40000"/>
                  <a:lumOff val="60000"/>
                </a:schemeClr>
              </a:bgClr>
            </a:pattFill>
            <a:ln w="3175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chemeClr val="accent2"/>
                </a:buClr>
                <a:buSzTx/>
                <a:buFont typeface="Wingdings" pitchFamily="2" charset="2"/>
                <a:buNone/>
                <a:tabLst/>
              </a:pPr>
              <a:endParaRPr kumimoji="0" lang="ko-KR" altLang="en-US" sz="1200" b="1" i="0" u="none" strike="noStrike" cap="none" normalizeH="0" baseline="0" dirty="0">
                <a:ln>
                  <a:noFill/>
                </a:ln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18" name="TextBox 52">
              <a:extLst>
                <a:ext uri="{FF2B5EF4-FFF2-40B4-BE49-F238E27FC236}">
                  <a16:creationId xmlns:a16="http://schemas.microsoft.com/office/drawing/2014/main" id="{247ED725-F265-4220-B6BC-D97B93880CA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1061517" y="1800225"/>
              <a:ext cx="3841750" cy="430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1pPr>
              <a:lvl2pPr marL="742950" indent="-28575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2pPr>
              <a:lvl3pPr marL="11430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3pPr>
              <a:lvl4pPr marL="16002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4pPr>
              <a:lvl5pPr marL="20574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ko-KR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Ⅲ. Visual Studio Code</a:t>
              </a:r>
              <a:r>
                <a:rPr lang="ko-KR" altLang="en-US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설치</a:t>
              </a:r>
              <a:r>
                <a:rPr lang="en-US" altLang="ko-KR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endPara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19FA1B32-9625-4AE5-B72E-27704EC74A6C}"/>
              </a:ext>
            </a:extLst>
          </p:cNvPr>
          <p:cNvGrpSpPr/>
          <p:nvPr/>
        </p:nvGrpSpPr>
        <p:grpSpPr>
          <a:xfrm>
            <a:off x="657225" y="4451399"/>
            <a:ext cx="4246042" cy="485776"/>
            <a:chOff x="657225" y="2300395"/>
            <a:chExt cx="4246042" cy="485776"/>
          </a:xfrm>
          <a:solidFill>
            <a:schemeClr val="bg1"/>
          </a:solidFill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631F21C3-B9FB-4AD5-9575-5D7E3197039C}"/>
                </a:ext>
              </a:extLst>
            </p:cNvPr>
            <p:cNvSpPr/>
            <p:nvPr/>
          </p:nvSpPr>
          <p:spPr bwMode="auto">
            <a:xfrm>
              <a:off x="657225" y="2300395"/>
              <a:ext cx="4246041" cy="485776"/>
            </a:xfrm>
            <a:prstGeom prst="rect">
              <a:avLst/>
            </a:prstGeom>
            <a:grpFill/>
            <a:ln w="31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chemeClr val="accent2"/>
                </a:buClr>
                <a:buSzTx/>
                <a:buFont typeface="Wingdings" pitchFamily="2" charset="2"/>
                <a:buNone/>
                <a:tabLst/>
              </a:pPr>
              <a:endParaRPr kumimoji="0" lang="ko-KR" altLang="en-US" sz="1200" b="1" i="0" u="none" strike="noStrike" cap="none" normalizeH="0" baseline="0" dirty="0">
                <a:ln>
                  <a:noFill/>
                </a:ln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21" name="TextBox 52">
              <a:extLst>
                <a:ext uri="{FF2B5EF4-FFF2-40B4-BE49-F238E27FC236}">
                  <a16:creationId xmlns:a16="http://schemas.microsoft.com/office/drawing/2014/main" id="{F7D45710-A896-4F26-B0E3-E8DD05F2068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1061517" y="2338495"/>
              <a:ext cx="3841750" cy="430887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xtLst/>
          </p:spPr>
          <p:txBody>
            <a:bodyPr>
              <a:spAutoFit/>
            </a:bodyPr>
            <a:lstStyle>
              <a:lvl1pPr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1pPr>
              <a:lvl2pPr marL="742950" indent="-28575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2pPr>
              <a:lvl3pPr marL="11430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3pPr>
              <a:lvl4pPr marL="16002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4pPr>
              <a:lvl5pPr marL="20574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ko-KR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Ⅱ. Git </a:t>
              </a:r>
              <a:r>
                <a:rPr lang="ko-KR" altLang="en-US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응용 프로그램 설치</a:t>
              </a: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43A03A9A-DD09-4DDC-9A2A-9047B0D666C7}"/>
              </a:ext>
            </a:extLst>
          </p:cNvPr>
          <p:cNvGrpSpPr/>
          <p:nvPr/>
        </p:nvGrpSpPr>
        <p:grpSpPr>
          <a:xfrm>
            <a:off x="657225" y="3913545"/>
            <a:ext cx="4246042" cy="485776"/>
            <a:chOff x="657225" y="1762125"/>
            <a:chExt cx="4246042" cy="485776"/>
          </a:xfrm>
          <a:solidFill>
            <a:schemeClr val="bg1"/>
          </a:solidFill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A7EDD755-723B-4160-9476-D169344AEB6D}"/>
                </a:ext>
              </a:extLst>
            </p:cNvPr>
            <p:cNvSpPr/>
            <p:nvPr/>
          </p:nvSpPr>
          <p:spPr bwMode="auto">
            <a:xfrm>
              <a:off x="657225" y="1762125"/>
              <a:ext cx="4246041" cy="485776"/>
            </a:xfrm>
            <a:prstGeom prst="rect">
              <a:avLst/>
            </a:prstGeom>
            <a:grpFill/>
            <a:ln w="31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chemeClr val="accent2"/>
                </a:buClr>
                <a:buSzTx/>
                <a:buFont typeface="Wingdings" pitchFamily="2" charset="2"/>
                <a:buNone/>
                <a:tabLst/>
              </a:pPr>
              <a:endParaRPr kumimoji="0" lang="ko-KR" altLang="en-US" sz="1200" b="1" i="0" u="none" strike="noStrike" cap="none" normalizeH="0" baseline="0" dirty="0">
                <a:ln>
                  <a:noFill/>
                </a:ln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25" name="TextBox 52">
              <a:extLst>
                <a:ext uri="{FF2B5EF4-FFF2-40B4-BE49-F238E27FC236}">
                  <a16:creationId xmlns:a16="http://schemas.microsoft.com/office/drawing/2014/main" id="{11BB216B-9183-45A2-AC5F-E907ACC47F1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1061517" y="1800225"/>
              <a:ext cx="3841750" cy="430887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xtLst/>
          </p:spPr>
          <p:txBody>
            <a:bodyPr>
              <a:spAutoFit/>
            </a:bodyPr>
            <a:lstStyle>
              <a:lvl1pPr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1pPr>
              <a:lvl2pPr marL="742950" indent="-28575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2pPr>
              <a:lvl3pPr marL="11430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3pPr>
              <a:lvl4pPr marL="16002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4pPr>
              <a:lvl5pPr marL="20574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ko-KR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Ⅴ.</a:t>
              </a:r>
              <a:r>
                <a:rPr lang="ko-KR" altLang="en-US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글로벌 </a:t>
              </a:r>
              <a:r>
                <a:rPr lang="en-US" altLang="ko-KR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Git </a:t>
              </a:r>
              <a:r>
                <a:rPr lang="ko-KR" altLang="en-US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저장소 설치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511957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AutoShape 55">
            <a:extLst>
              <a:ext uri="{FF2B5EF4-FFF2-40B4-BE49-F238E27FC236}">
                <a16:creationId xmlns:a16="http://schemas.microsoft.com/office/drawing/2014/main" id="{111517A9-FDBD-4620-9D26-4CFBDA20D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390" y="1216079"/>
            <a:ext cx="6063349" cy="5266202"/>
          </a:xfrm>
          <a:prstGeom prst="round2SameRect">
            <a:avLst>
              <a:gd name="adj1" fmla="val 851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marL="173163" indent="-173163"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endParaRPr lang="ko-KR" altLang="en-US" sz="965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BCDFB7AA-6FBD-4021-9EB7-8B52C60BC2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357" y="1528648"/>
            <a:ext cx="5840595" cy="4872152"/>
          </a:xfrm>
          <a:prstGeom prst="rec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3" name="텍스트 개체 틀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lang="en-US" altLang="ko-KR" dirty="0"/>
              <a:t>Ⅲ. Visual Studio Code</a:t>
            </a:r>
            <a:r>
              <a:rPr lang="ko-KR" altLang="en-US" dirty="0"/>
              <a:t> 설치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539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1. </a:t>
            </a:r>
            <a:r>
              <a:rPr lang="ko-KR" altLang="en-US" dirty="0"/>
              <a:t>응용 프로그램 다운로드</a:t>
            </a:r>
          </a:p>
        </p:txBody>
      </p:sp>
      <p:sp>
        <p:nvSpPr>
          <p:cNvPr id="93" name="AutoShape 55"/>
          <p:cNvSpPr>
            <a:spLocks noChangeArrowheads="1"/>
          </p:cNvSpPr>
          <p:nvPr/>
        </p:nvSpPr>
        <p:spPr bwMode="auto">
          <a:xfrm>
            <a:off x="6435848" y="1216079"/>
            <a:ext cx="3234762" cy="5266202"/>
          </a:xfrm>
          <a:prstGeom prst="round2SameRect">
            <a:avLst>
              <a:gd name="adj1" fmla="val 1833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0" rIns="144000" bIns="144000"/>
          <a:lstStyle/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VS Code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파일 다운로드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https://code.visualstudio.com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파일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VSCodeUserSetup-x64-1.53.0.exe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프로그램 다운로드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Download for Windows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버튼 클릭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Windows x64 Stable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다운로드 버튼 클릭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2" name="모서리가 둥근 직사각형 111"/>
          <p:cNvSpPr/>
          <p:nvPr/>
        </p:nvSpPr>
        <p:spPr>
          <a:xfrm>
            <a:off x="6798726" y="1047182"/>
            <a:ext cx="2509006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설명</a:t>
            </a:r>
          </a:p>
        </p:txBody>
      </p:sp>
      <p:sp>
        <p:nvSpPr>
          <p:cNvPr id="33" name="모서리가 둥근 직사각형 111">
            <a:extLst>
              <a:ext uri="{FF2B5EF4-FFF2-40B4-BE49-F238E27FC236}">
                <a16:creationId xmlns:a16="http://schemas.microsoft.com/office/drawing/2014/main" id="{D3E67C99-8D00-4E6B-AD78-743A87109CCD}"/>
              </a:ext>
            </a:extLst>
          </p:cNvPr>
          <p:cNvSpPr/>
          <p:nvPr/>
        </p:nvSpPr>
        <p:spPr>
          <a:xfrm>
            <a:off x="650559" y="1047182"/>
            <a:ext cx="3240000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en-US" altLang="ko-KR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Visual Studio Code </a:t>
            </a: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다운로드</a:t>
            </a: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E218304B-61F7-4E77-B820-1E39D0594283}"/>
              </a:ext>
            </a:extLst>
          </p:cNvPr>
          <p:cNvSpPr/>
          <p:nvPr/>
        </p:nvSpPr>
        <p:spPr bwMode="auto">
          <a:xfrm>
            <a:off x="2295005" y="4349842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2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4FC1A18E-5A8C-4039-A206-3A8D517DEC20}"/>
              </a:ext>
            </a:extLst>
          </p:cNvPr>
          <p:cNvSpPr/>
          <p:nvPr/>
        </p:nvSpPr>
        <p:spPr bwMode="auto">
          <a:xfrm>
            <a:off x="1335337" y="1575025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1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068874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AutoShape 55">
            <a:extLst>
              <a:ext uri="{FF2B5EF4-FFF2-40B4-BE49-F238E27FC236}">
                <a16:creationId xmlns:a16="http://schemas.microsoft.com/office/drawing/2014/main" id="{111517A9-FDBD-4620-9D26-4CFBDA20D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390" y="1216079"/>
            <a:ext cx="6063349" cy="5266202"/>
          </a:xfrm>
          <a:prstGeom prst="round2SameRect">
            <a:avLst>
              <a:gd name="adj1" fmla="val 851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marL="173163" indent="-173163"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endParaRPr lang="ko-KR" altLang="en-US" sz="965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AC090E3-0105-4A3C-BA2F-CE2AB3D327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357" y="1528648"/>
            <a:ext cx="2855677" cy="231907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61B27A5F-7122-43A8-B1CB-00CD4A46E4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3048" y="1528648"/>
            <a:ext cx="2855677" cy="2319075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EDC1D45B-8632-4FDD-88F6-28A526D83C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7357" y="3960756"/>
            <a:ext cx="2855677" cy="2319075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F6E331A7-D11C-4572-8C7A-22FB567305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33048" y="3960756"/>
            <a:ext cx="2855677" cy="2319075"/>
          </a:xfrm>
          <a:prstGeom prst="rect">
            <a:avLst/>
          </a:prstGeom>
        </p:spPr>
      </p:pic>
      <p:sp>
        <p:nvSpPr>
          <p:cNvPr id="3" name="텍스트 개체 틀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lang="en-US" altLang="ko-KR" dirty="0"/>
              <a:t>Ⅲ. Visual Studio Code</a:t>
            </a:r>
            <a:r>
              <a:rPr lang="ko-KR" altLang="en-US" dirty="0"/>
              <a:t> 설치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539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2. VS Code 1.53.0 </a:t>
            </a:r>
            <a:r>
              <a:rPr lang="ko-KR" altLang="en-US" dirty="0"/>
              <a:t>프로그램 설치</a:t>
            </a:r>
          </a:p>
        </p:txBody>
      </p:sp>
      <p:sp>
        <p:nvSpPr>
          <p:cNvPr id="93" name="AutoShape 55"/>
          <p:cNvSpPr>
            <a:spLocks noChangeArrowheads="1"/>
          </p:cNvSpPr>
          <p:nvPr/>
        </p:nvSpPr>
        <p:spPr bwMode="auto">
          <a:xfrm>
            <a:off x="6435848" y="1216079"/>
            <a:ext cx="3234762" cy="5266202"/>
          </a:xfrm>
          <a:prstGeom prst="round2SameRect">
            <a:avLst>
              <a:gd name="adj1" fmla="val 1833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0" rIns="144000" bIns="144000"/>
          <a:lstStyle/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사용권 계약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7800" indent="-177800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다음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버튼 클릭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7800" indent="-177800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추가 작업 선택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7800" indent="-177800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Code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 열기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Window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탐색기 파일의 상황에 맞는 메뉴에 추가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checked</a:t>
            </a:r>
          </a:p>
          <a:p>
            <a:pPr marL="177800" indent="-177800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Code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 열기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Window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탐색기 디렉터리의 상황에 맞는 메뉴에 추가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checked</a:t>
            </a:r>
          </a:p>
          <a:p>
            <a:pPr marL="177800" indent="-177800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다음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버튼 클릭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7800" indent="-177800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설치 중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7800" indent="-177800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Visual Studio code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설치 마법사 완료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7800" indent="-177800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종료 버튼 클릭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7800" indent="-177800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2" name="모서리가 둥근 직사각형 111"/>
          <p:cNvSpPr/>
          <p:nvPr/>
        </p:nvSpPr>
        <p:spPr>
          <a:xfrm>
            <a:off x="6798726" y="1047182"/>
            <a:ext cx="2509006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설명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F90B23C0-6F99-4978-BC99-292B18CDE8D5}"/>
              </a:ext>
            </a:extLst>
          </p:cNvPr>
          <p:cNvSpPr/>
          <p:nvPr/>
        </p:nvSpPr>
        <p:spPr bwMode="auto">
          <a:xfrm>
            <a:off x="2241232" y="3466706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1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6FFA0B7E-A1D9-474B-A976-8B5365CADF60}"/>
              </a:ext>
            </a:extLst>
          </p:cNvPr>
          <p:cNvSpPr/>
          <p:nvPr/>
        </p:nvSpPr>
        <p:spPr bwMode="auto">
          <a:xfrm>
            <a:off x="5611022" y="3466706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2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3E17A2F7-FFC9-4B94-B66D-54F78A8487AF}"/>
              </a:ext>
            </a:extLst>
          </p:cNvPr>
          <p:cNvSpPr/>
          <p:nvPr/>
        </p:nvSpPr>
        <p:spPr bwMode="auto">
          <a:xfrm>
            <a:off x="1019011" y="4651973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3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A6548CAA-7BE3-42F7-8FC0-885922D5D6E2}"/>
              </a:ext>
            </a:extLst>
          </p:cNvPr>
          <p:cNvSpPr/>
          <p:nvPr/>
        </p:nvSpPr>
        <p:spPr bwMode="auto">
          <a:xfrm>
            <a:off x="5611021" y="5901351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4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29" name="모서리가 둥근 직사각형 111">
            <a:extLst>
              <a:ext uri="{FF2B5EF4-FFF2-40B4-BE49-F238E27FC236}">
                <a16:creationId xmlns:a16="http://schemas.microsoft.com/office/drawing/2014/main" id="{8865EB19-9BEE-4C6E-9AAA-51F9D8D4840C}"/>
              </a:ext>
            </a:extLst>
          </p:cNvPr>
          <p:cNvSpPr/>
          <p:nvPr/>
        </p:nvSpPr>
        <p:spPr>
          <a:xfrm>
            <a:off x="650559" y="1047182"/>
            <a:ext cx="3240000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en-US" altLang="ko-KR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Visual Studio Code </a:t>
            </a: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설치</a:t>
            </a:r>
          </a:p>
        </p:txBody>
      </p:sp>
    </p:spTree>
    <p:extLst>
      <p:ext uri="{BB962C8B-B14F-4D97-AF65-F5344CB8AC3E}">
        <p14:creationId xmlns:p14="http://schemas.microsoft.com/office/powerpoint/2010/main" val="2841573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42"/>
          <p:cNvSpPr>
            <a:spLocks noChangeArrowheads="1"/>
          </p:cNvSpPr>
          <p:nvPr/>
        </p:nvSpPr>
        <p:spPr bwMode="auto">
          <a:xfrm>
            <a:off x="5581651" y="1620220"/>
            <a:ext cx="3355972" cy="4490068"/>
          </a:xfrm>
          <a:prstGeom prst="rect">
            <a:avLst/>
          </a:prstGeom>
          <a:solidFill>
            <a:schemeClr val="accent1"/>
          </a:solidFill>
          <a:ln w="3175">
            <a:solidFill>
              <a:schemeClr val="bg1">
                <a:lumMod val="75000"/>
              </a:schemeClr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endParaRPr lang="ko-KR" altLang="en-US" sz="14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158" name="Rectangle 7"/>
          <p:cNvSpPr>
            <a:spLocks noChangeArrowheads="1"/>
          </p:cNvSpPr>
          <p:nvPr/>
        </p:nvSpPr>
        <p:spPr bwMode="auto">
          <a:xfrm>
            <a:off x="5441950" y="1755669"/>
            <a:ext cx="3635375" cy="4226031"/>
          </a:xfrm>
          <a:prstGeom prst="rect">
            <a:avLst/>
          </a:prstGeom>
          <a:pattFill prst="ltDnDiag">
            <a:fgClr>
              <a:schemeClr val="bg1">
                <a:lumMod val="95000"/>
              </a:schemeClr>
            </a:fgClr>
            <a:bgClr>
              <a:schemeClr val="bg1"/>
            </a:bgClr>
          </a:pattFill>
          <a:ln w="3175">
            <a:solidFill>
              <a:schemeClr val="bg1">
                <a:lumMod val="75000"/>
              </a:schemeClr>
            </a:solidFill>
            <a:prstDash val="solid"/>
            <a:miter lim="800000"/>
            <a:headEnd/>
            <a:tailEnd/>
          </a:ln>
          <a:extLst/>
        </p:spPr>
        <p:txBody>
          <a:bodyPr lIns="144000" tIns="252000" rIns="144000" bIns="252000"/>
          <a:lstStyle>
            <a:lvl1pPr marL="342900" indent="-342900" defTabSz="7620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defTabSz="7620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defTabSz="7620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defTabSz="7620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defTabSz="7620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50000"/>
              </a:spcBef>
              <a:buClr>
                <a:schemeClr val="tx1"/>
              </a:buClr>
              <a:buFont typeface="Wingdings" pitchFamily="2" charset="2"/>
              <a:buAutoNum type="arabicPeriod"/>
              <a:defRPr/>
            </a:pPr>
            <a:r>
              <a:rPr kumimoji="0"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로컬 </a:t>
            </a:r>
            <a:r>
              <a:rPr kumimoji="0"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Git </a:t>
            </a:r>
            <a:r>
              <a:rPr kumimoji="0"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저장소 생성</a:t>
            </a:r>
            <a:endParaRPr kumimoji="0"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ct val="50000"/>
              </a:spcBef>
              <a:buClr>
                <a:schemeClr val="tx1"/>
              </a:buClr>
              <a:buFont typeface="Wingdings" pitchFamily="2" charset="2"/>
              <a:buAutoNum type="arabicPeriod"/>
              <a:defRPr/>
            </a:pPr>
            <a:r>
              <a:rPr kumimoji="0"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로컬 </a:t>
            </a:r>
            <a:r>
              <a:rPr kumimoji="0"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Git </a:t>
            </a:r>
            <a:r>
              <a:rPr kumimoji="0"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저장소 설정</a:t>
            </a:r>
            <a:endParaRPr kumimoji="0"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ct val="50000"/>
              </a:spcBef>
              <a:buClr>
                <a:schemeClr val="tx1"/>
              </a:buClr>
              <a:buFont typeface="Wingdings" pitchFamily="2" charset="2"/>
              <a:buAutoNum type="arabicPeriod"/>
              <a:defRPr/>
            </a:pPr>
            <a:r>
              <a:rPr kumimoji="0"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Git Stage &amp; Commit</a:t>
            </a:r>
          </a:p>
          <a:p>
            <a:pPr eaLnBrk="1" hangingPunct="1">
              <a:spcBef>
                <a:spcPct val="50000"/>
              </a:spcBef>
              <a:buClr>
                <a:schemeClr val="tx1"/>
              </a:buClr>
              <a:buFont typeface="Wingdings" pitchFamily="2" charset="2"/>
              <a:buAutoNum type="arabicPeriod"/>
              <a:defRPr/>
            </a:pPr>
            <a:r>
              <a:rPr kumimoji="0"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GitLens </a:t>
            </a:r>
            <a:r>
              <a:rPr kumimoji="0"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설치 및 사용</a:t>
            </a:r>
            <a:endParaRPr kumimoji="0"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ct val="50000"/>
              </a:spcBef>
              <a:buClr>
                <a:schemeClr val="tx1"/>
              </a:buClr>
              <a:buFont typeface="Wingdings" pitchFamily="2" charset="2"/>
              <a:buAutoNum type="arabicPeriod"/>
              <a:defRPr/>
            </a:pPr>
            <a:r>
              <a:rPr kumimoji="0"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Branch </a:t>
            </a:r>
            <a:r>
              <a:rPr kumimoji="0"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추가 및 사용</a:t>
            </a:r>
            <a:endParaRPr kumimoji="0"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316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목차</a:t>
            </a:r>
          </a:p>
        </p:txBody>
      </p:sp>
      <p:cxnSp>
        <p:nvCxnSpPr>
          <p:cNvPr id="5" name="꺾인 연결선 4"/>
          <p:cNvCxnSpPr>
            <a:cxnSpLocks/>
            <a:stCxn id="18" idx="1"/>
            <a:endCxn id="6158" idx="1"/>
          </p:cNvCxnSpPr>
          <p:nvPr/>
        </p:nvCxnSpPr>
        <p:spPr bwMode="auto">
          <a:xfrm>
            <a:off x="4903267" y="3629234"/>
            <a:ext cx="538683" cy="239451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317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0" name="그룹 9">
            <a:extLst>
              <a:ext uri="{FF2B5EF4-FFF2-40B4-BE49-F238E27FC236}">
                <a16:creationId xmlns:a16="http://schemas.microsoft.com/office/drawing/2014/main" id="{6F5CCDF4-803B-4B55-B347-96A57BFDDB0D}"/>
              </a:ext>
            </a:extLst>
          </p:cNvPr>
          <p:cNvGrpSpPr/>
          <p:nvPr/>
        </p:nvGrpSpPr>
        <p:grpSpPr>
          <a:xfrm>
            <a:off x="657225" y="2299980"/>
            <a:ext cx="4246042" cy="485776"/>
            <a:chOff x="657225" y="2300395"/>
            <a:chExt cx="4246042" cy="485776"/>
          </a:xfrm>
          <a:solidFill>
            <a:schemeClr val="bg1"/>
          </a:solidFill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A1852E02-70D9-485E-9475-3CDFF0F28738}"/>
                </a:ext>
              </a:extLst>
            </p:cNvPr>
            <p:cNvSpPr/>
            <p:nvPr/>
          </p:nvSpPr>
          <p:spPr bwMode="auto">
            <a:xfrm>
              <a:off x="657225" y="2300395"/>
              <a:ext cx="4246041" cy="485776"/>
            </a:xfrm>
            <a:prstGeom prst="rect">
              <a:avLst/>
            </a:prstGeom>
            <a:grpFill/>
            <a:ln w="31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chemeClr val="accent2"/>
                </a:buClr>
                <a:buSzTx/>
                <a:buFont typeface="Wingdings" pitchFamily="2" charset="2"/>
                <a:buNone/>
                <a:tabLst/>
              </a:pPr>
              <a:endParaRPr kumimoji="0" lang="ko-KR" altLang="en-US" sz="1200" b="1" i="0" u="none" strike="noStrike" cap="none" normalizeH="0" baseline="0" dirty="0">
                <a:ln>
                  <a:noFill/>
                </a:ln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12" name="TextBox 52">
              <a:extLst>
                <a:ext uri="{FF2B5EF4-FFF2-40B4-BE49-F238E27FC236}">
                  <a16:creationId xmlns:a16="http://schemas.microsoft.com/office/drawing/2014/main" id="{21A09442-C13A-4215-A1E7-B722F478DC8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1061517" y="2338495"/>
              <a:ext cx="3841750" cy="430887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xtLst/>
          </p:spPr>
          <p:txBody>
            <a:bodyPr>
              <a:spAutoFit/>
            </a:bodyPr>
            <a:lstStyle>
              <a:lvl1pPr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1pPr>
              <a:lvl2pPr marL="742950" indent="-28575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2pPr>
              <a:lvl3pPr marL="11430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3pPr>
              <a:lvl4pPr marL="16002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4pPr>
              <a:lvl5pPr marL="20574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ko-KR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Ⅱ. Git </a:t>
              </a:r>
              <a:r>
                <a:rPr lang="ko-KR" altLang="en-US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응용 프로그램 설치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E205AEA0-0665-4916-9735-72DBBC871FB3}"/>
              </a:ext>
            </a:extLst>
          </p:cNvPr>
          <p:cNvGrpSpPr/>
          <p:nvPr/>
        </p:nvGrpSpPr>
        <p:grpSpPr>
          <a:xfrm>
            <a:off x="657225" y="1762125"/>
            <a:ext cx="4246042" cy="485776"/>
            <a:chOff x="657225" y="1762125"/>
            <a:chExt cx="4246042" cy="485776"/>
          </a:xfrm>
          <a:solidFill>
            <a:schemeClr val="bg1"/>
          </a:solidFill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140C97D4-C11E-4972-8442-D3A42D9FEF2D}"/>
                </a:ext>
              </a:extLst>
            </p:cNvPr>
            <p:cNvSpPr/>
            <p:nvPr/>
          </p:nvSpPr>
          <p:spPr bwMode="auto">
            <a:xfrm>
              <a:off x="657225" y="1762125"/>
              <a:ext cx="4246041" cy="485776"/>
            </a:xfrm>
            <a:prstGeom prst="rect">
              <a:avLst/>
            </a:prstGeom>
            <a:grpFill/>
            <a:ln w="31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chemeClr val="accent2"/>
                </a:buClr>
                <a:buSzTx/>
                <a:buFont typeface="Wingdings" pitchFamily="2" charset="2"/>
                <a:buNone/>
                <a:tabLst/>
              </a:pPr>
              <a:endParaRPr kumimoji="0" lang="ko-KR" altLang="en-US" sz="1200" b="1" i="0" u="none" strike="noStrike" cap="none" normalizeH="0" baseline="0" dirty="0">
                <a:ln>
                  <a:noFill/>
                </a:ln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15" name="TextBox 52">
              <a:extLst>
                <a:ext uri="{FF2B5EF4-FFF2-40B4-BE49-F238E27FC236}">
                  <a16:creationId xmlns:a16="http://schemas.microsoft.com/office/drawing/2014/main" id="{B86D5529-A62D-4474-BEAB-45B821EEC97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1061517" y="1800225"/>
              <a:ext cx="3841750" cy="430887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xtLst/>
          </p:spPr>
          <p:txBody>
            <a:bodyPr>
              <a:spAutoFit/>
            </a:bodyPr>
            <a:lstStyle>
              <a:lvl1pPr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1pPr>
              <a:lvl2pPr marL="742950" indent="-28575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2pPr>
              <a:lvl3pPr marL="11430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3pPr>
              <a:lvl4pPr marL="16002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4pPr>
              <a:lvl5pPr marL="20574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ko-KR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Ⅰ. GitHub </a:t>
              </a:r>
              <a:r>
                <a:rPr lang="ko-KR" altLang="en-US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사용자 등록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C45F98AE-B423-4FE1-A289-5DA7D4671FBB}"/>
              </a:ext>
            </a:extLst>
          </p:cNvPr>
          <p:cNvGrpSpPr/>
          <p:nvPr/>
        </p:nvGrpSpPr>
        <p:grpSpPr>
          <a:xfrm>
            <a:off x="657225" y="3375690"/>
            <a:ext cx="4246042" cy="485776"/>
            <a:chOff x="657225" y="2300395"/>
            <a:chExt cx="4246042" cy="485776"/>
          </a:xfrm>
          <a:solidFill>
            <a:schemeClr val="bg1"/>
          </a:solidFill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EE6E2C09-3C53-4113-8839-756467F5189B}"/>
                </a:ext>
              </a:extLst>
            </p:cNvPr>
            <p:cNvSpPr/>
            <p:nvPr/>
          </p:nvSpPr>
          <p:spPr bwMode="auto">
            <a:xfrm>
              <a:off x="657225" y="2300395"/>
              <a:ext cx="4246041" cy="485776"/>
            </a:xfrm>
            <a:prstGeom prst="rect">
              <a:avLst/>
            </a:prstGeom>
            <a:pattFill prst="pct5">
              <a:fgClr>
                <a:schemeClr val="accent1">
                  <a:lumMod val="40000"/>
                  <a:lumOff val="60000"/>
                </a:schemeClr>
              </a:fgClr>
              <a:bgClr>
                <a:schemeClr val="accent1">
                  <a:lumMod val="40000"/>
                  <a:lumOff val="60000"/>
                </a:schemeClr>
              </a:bgClr>
            </a:pattFill>
            <a:ln w="3175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1" hangingPunct="1">
                <a:spcBef>
                  <a:spcPts val="0"/>
                </a:spcBef>
                <a:buClr>
                  <a:schemeClr val="accent2"/>
                </a:buClr>
              </a:pPr>
              <a:endParaRPr lang="ko-KR" altLang="en-US" sz="1200" dirty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8" name="TextBox 52">
              <a:extLst>
                <a:ext uri="{FF2B5EF4-FFF2-40B4-BE49-F238E27FC236}">
                  <a16:creationId xmlns:a16="http://schemas.microsoft.com/office/drawing/2014/main" id="{D0B97AF1-E46F-4D84-BAE1-27FA0FF23FB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1061517" y="2338495"/>
              <a:ext cx="3841750" cy="430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defPPr>
                <a:defRPr lang="ko-KR"/>
              </a:defPPr>
              <a:lvl1pPr eaLnBrk="1" hangingPunct="1">
                <a:spcBef>
                  <a:spcPct val="50000"/>
                </a:spcBef>
                <a:defRPr sz="2200"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/>
              <a:lvl3pPr marL="1143000" indent="-228600"/>
              <a:lvl4pPr marL="1600200" indent="-228600"/>
              <a:lvl5pPr marL="2057400" indent="-228600"/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</a:lvl9pPr>
            </a:lstStyle>
            <a:p>
              <a:r>
                <a:rPr lang="en-US" altLang="ko-KR" dirty="0"/>
                <a:t>Ⅳ. </a:t>
              </a:r>
              <a:r>
                <a:rPr lang="ko-KR" altLang="en-US" dirty="0"/>
                <a:t>로컬 </a:t>
              </a:r>
              <a:r>
                <a:rPr lang="en-US" altLang="ko-KR" dirty="0"/>
                <a:t>Git </a:t>
              </a:r>
              <a:r>
                <a:rPr lang="ko-KR" altLang="en-US" dirty="0"/>
                <a:t>저장소 설정</a:t>
              </a: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246599A0-FCB8-4BAB-A2D8-F2284758519D}"/>
              </a:ext>
            </a:extLst>
          </p:cNvPr>
          <p:cNvGrpSpPr/>
          <p:nvPr/>
        </p:nvGrpSpPr>
        <p:grpSpPr>
          <a:xfrm>
            <a:off x="657225" y="2837835"/>
            <a:ext cx="4246042" cy="485776"/>
            <a:chOff x="657225" y="1762125"/>
            <a:chExt cx="4246042" cy="485776"/>
          </a:xfrm>
          <a:solidFill>
            <a:schemeClr val="bg1"/>
          </a:solidFill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8655E71B-4AD3-412B-9EEA-4979693CC727}"/>
                </a:ext>
              </a:extLst>
            </p:cNvPr>
            <p:cNvSpPr/>
            <p:nvPr/>
          </p:nvSpPr>
          <p:spPr bwMode="auto">
            <a:xfrm>
              <a:off x="657225" y="1762125"/>
              <a:ext cx="4246041" cy="485776"/>
            </a:xfrm>
            <a:prstGeom prst="rect">
              <a:avLst/>
            </a:prstGeom>
            <a:grpFill/>
            <a:ln w="31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chemeClr val="accent2"/>
                </a:buClr>
                <a:buSzTx/>
                <a:buFont typeface="Wingdings" pitchFamily="2" charset="2"/>
                <a:buNone/>
                <a:tabLst/>
              </a:pPr>
              <a:endParaRPr kumimoji="0" lang="ko-KR" altLang="en-US" sz="1200" b="1" i="0" u="none" strike="noStrike" cap="none" normalizeH="0" baseline="0" dirty="0">
                <a:ln>
                  <a:noFill/>
                </a:ln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21" name="TextBox 52">
              <a:extLst>
                <a:ext uri="{FF2B5EF4-FFF2-40B4-BE49-F238E27FC236}">
                  <a16:creationId xmlns:a16="http://schemas.microsoft.com/office/drawing/2014/main" id="{01850364-7C0A-4FA7-8CA3-2F1134D415A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1061517" y="1800225"/>
              <a:ext cx="3841750" cy="430887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xtLst/>
          </p:spPr>
          <p:txBody>
            <a:bodyPr>
              <a:spAutoFit/>
            </a:bodyPr>
            <a:lstStyle>
              <a:lvl1pPr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1pPr>
              <a:lvl2pPr marL="742950" indent="-28575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2pPr>
              <a:lvl3pPr marL="11430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3pPr>
              <a:lvl4pPr marL="16002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4pPr>
              <a:lvl5pPr marL="20574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ko-KR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Ⅲ. Visual Studio Code</a:t>
              </a:r>
              <a:r>
                <a:rPr lang="ko-KR" altLang="en-US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설치</a:t>
              </a:r>
              <a:r>
                <a:rPr lang="en-US" altLang="ko-KR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endPara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B59D2CC0-7459-4F44-B930-B4A9DEA96214}"/>
              </a:ext>
            </a:extLst>
          </p:cNvPr>
          <p:cNvGrpSpPr/>
          <p:nvPr/>
        </p:nvGrpSpPr>
        <p:grpSpPr>
          <a:xfrm>
            <a:off x="657225" y="4451399"/>
            <a:ext cx="4246042" cy="485776"/>
            <a:chOff x="657225" y="2300395"/>
            <a:chExt cx="4246042" cy="485776"/>
          </a:xfrm>
          <a:solidFill>
            <a:schemeClr val="bg1"/>
          </a:solidFill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4FE6E67A-EF04-4673-9239-FDD4B02C9748}"/>
                </a:ext>
              </a:extLst>
            </p:cNvPr>
            <p:cNvSpPr/>
            <p:nvPr/>
          </p:nvSpPr>
          <p:spPr bwMode="auto">
            <a:xfrm>
              <a:off x="657225" y="2300395"/>
              <a:ext cx="4246041" cy="485776"/>
            </a:xfrm>
            <a:prstGeom prst="rect">
              <a:avLst/>
            </a:prstGeom>
            <a:grpFill/>
            <a:ln w="31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chemeClr val="accent2"/>
                </a:buClr>
                <a:buSzTx/>
                <a:buFont typeface="Wingdings" pitchFamily="2" charset="2"/>
                <a:buNone/>
                <a:tabLst/>
              </a:pPr>
              <a:endParaRPr kumimoji="0" lang="ko-KR" altLang="en-US" sz="1200" b="1" i="0" u="none" strike="noStrike" cap="none" normalizeH="0" baseline="0" dirty="0">
                <a:ln>
                  <a:noFill/>
                </a:ln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25" name="TextBox 52">
              <a:extLst>
                <a:ext uri="{FF2B5EF4-FFF2-40B4-BE49-F238E27FC236}">
                  <a16:creationId xmlns:a16="http://schemas.microsoft.com/office/drawing/2014/main" id="{961D2977-8CB8-44D6-A11A-A7E9515F41F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1061517" y="2338495"/>
              <a:ext cx="3841750" cy="430887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xtLst/>
          </p:spPr>
          <p:txBody>
            <a:bodyPr>
              <a:spAutoFit/>
            </a:bodyPr>
            <a:lstStyle>
              <a:lvl1pPr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1pPr>
              <a:lvl2pPr marL="742950" indent="-28575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2pPr>
              <a:lvl3pPr marL="11430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3pPr>
              <a:lvl4pPr marL="16002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4pPr>
              <a:lvl5pPr marL="20574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ko-KR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Ⅱ. Git </a:t>
              </a:r>
              <a:r>
                <a:rPr lang="ko-KR" altLang="en-US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응용 프로그램 설치</a:t>
              </a: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4F28ED87-0717-4AF0-BC87-642AA2CE8BDD}"/>
              </a:ext>
            </a:extLst>
          </p:cNvPr>
          <p:cNvGrpSpPr/>
          <p:nvPr/>
        </p:nvGrpSpPr>
        <p:grpSpPr>
          <a:xfrm>
            <a:off x="657225" y="3913545"/>
            <a:ext cx="4246042" cy="485776"/>
            <a:chOff x="657225" y="1762125"/>
            <a:chExt cx="4246042" cy="485776"/>
          </a:xfrm>
          <a:solidFill>
            <a:schemeClr val="bg1"/>
          </a:solidFill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C327915A-410E-4C82-90A5-E5B673FD0F72}"/>
                </a:ext>
              </a:extLst>
            </p:cNvPr>
            <p:cNvSpPr/>
            <p:nvPr/>
          </p:nvSpPr>
          <p:spPr bwMode="auto">
            <a:xfrm>
              <a:off x="657225" y="1762125"/>
              <a:ext cx="4246041" cy="485776"/>
            </a:xfrm>
            <a:prstGeom prst="rect">
              <a:avLst/>
            </a:prstGeom>
            <a:grpFill/>
            <a:ln w="31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chemeClr val="accent2"/>
                </a:buClr>
                <a:buSzTx/>
                <a:buFont typeface="Wingdings" pitchFamily="2" charset="2"/>
                <a:buNone/>
                <a:tabLst/>
              </a:pPr>
              <a:endParaRPr kumimoji="0" lang="ko-KR" altLang="en-US" sz="1200" b="1" i="0" u="none" strike="noStrike" cap="none" normalizeH="0" baseline="0" dirty="0">
                <a:ln>
                  <a:noFill/>
                </a:ln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28" name="TextBox 52">
              <a:extLst>
                <a:ext uri="{FF2B5EF4-FFF2-40B4-BE49-F238E27FC236}">
                  <a16:creationId xmlns:a16="http://schemas.microsoft.com/office/drawing/2014/main" id="{5B83F30A-E3AB-460A-8484-560441E1ADC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1061517" y="1800225"/>
              <a:ext cx="3841750" cy="430887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xtLst/>
          </p:spPr>
          <p:txBody>
            <a:bodyPr>
              <a:spAutoFit/>
            </a:bodyPr>
            <a:lstStyle>
              <a:lvl1pPr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1pPr>
              <a:lvl2pPr marL="742950" indent="-28575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2pPr>
              <a:lvl3pPr marL="11430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3pPr>
              <a:lvl4pPr marL="16002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4pPr>
              <a:lvl5pPr marL="20574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ko-KR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Ⅴ.</a:t>
              </a:r>
              <a:r>
                <a:rPr lang="ko-KR" altLang="en-US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글로벌 </a:t>
              </a:r>
              <a:r>
                <a:rPr lang="en-US" altLang="ko-KR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Git </a:t>
              </a:r>
              <a:r>
                <a:rPr lang="ko-KR" altLang="en-US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저장소 설치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010850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lang="en-US" altLang="ko-KR" dirty="0"/>
              <a:t>Ⅱ. </a:t>
            </a:r>
            <a:r>
              <a:rPr lang="ko-KR" altLang="en-US" dirty="0"/>
              <a:t>로컬 </a:t>
            </a:r>
            <a:r>
              <a:rPr lang="en-US" altLang="ko-KR" dirty="0"/>
              <a:t>Git </a:t>
            </a:r>
            <a:r>
              <a:rPr lang="ko-KR" altLang="en-US" dirty="0"/>
              <a:t>저장소 설정</a:t>
            </a:r>
          </a:p>
        </p:txBody>
      </p:sp>
      <p:sp>
        <p:nvSpPr>
          <p:cNvPr id="1539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1. </a:t>
            </a:r>
            <a:r>
              <a:rPr lang="ko-KR" altLang="en-US" dirty="0"/>
              <a:t>로컬 </a:t>
            </a:r>
            <a:r>
              <a:rPr lang="en-US" altLang="ko-KR" dirty="0"/>
              <a:t>Git </a:t>
            </a:r>
            <a:r>
              <a:rPr lang="ko-KR" altLang="en-US" dirty="0"/>
              <a:t>저장소 생성</a:t>
            </a:r>
          </a:p>
        </p:txBody>
      </p:sp>
      <p:sp>
        <p:nvSpPr>
          <p:cNvPr id="93" name="AutoShape 55"/>
          <p:cNvSpPr>
            <a:spLocks noChangeArrowheads="1"/>
          </p:cNvSpPr>
          <p:nvPr/>
        </p:nvSpPr>
        <p:spPr bwMode="auto">
          <a:xfrm>
            <a:off x="6435848" y="1216079"/>
            <a:ext cx="3234762" cy="5266202"/>
          </a:xfrm>
          <a:prstGeom prst="round2SameRect">
            <a:avLst>
              <a:gd name="adj1" fmla="val 1833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0" rIns="144000" bIns="144000"/>
          <a:lstStyle/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저장소 폴더 생성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document(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산출물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 : D:\etimelabor\document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service (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프로그램 소스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D:\etimelabor\service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/>
            </a:pP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Visual Studio Code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프로그램 오픈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산출물 및 프로그램 소스 폴더 설정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경로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File &gt; Open Folder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선택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작업할 폴더 선택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경로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D:\etimelabor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팝업 창에서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“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폴더 선택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”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클릭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2" name="모서리가 둥근 직사각형 111"/>
          <p:cNvSpPr/>
          <p:nvPr/>
        </p:nvSpPr>
        <p:spPr>
          <a:xfrm>
            <a:off x="6798726" y="1047182"/>
            <a:ext cx="2509006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설명</a:t>
            </a:r>
          </a:p>
        </p:txBody>
      </p:sp>
      <p:sp>
        <p:nvSpPr>
          <p:cNvPr id="32" name="AutoShape 55">
            <a:extLst>
              <a:ext uri="{FF2B5EF4-FFF2-40B4-BE49-F238E27FC236}">
                <a16:creationId xmlns:a16="http://schemas.microsoft.com/office/drawing/2014/main" id="{111517A9-FDBD-4620-9D26-4CFBDA20D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390" y="1216079"/>
            <a:ext cx="6063349" cy="5266202"/>
          </a:xfrm>
          <a:prstGeom prst="round2SameRect">
            <a:avLst>
              <a:gd name="adj1" fmla="val 851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marL="173163" indent="-173163"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endParaRPr lang="ko-KR" altLang="en-US" sz="965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" name="모서리가 둥근 직사각형 111">
            <a:extLst>
              <a:ext uri="{FF2B5EF4-FFF2-40B4-BE49-F238E27FC236}">
                <a16:creationId xmlns:a16="http://schemas.microsoft.com/office/drawing/2014/main" id="{D3E67C99-8D00-4E6B-AD78-743A87109CCD}"/>
              </a:ext>
            </a:extLst>
          </p:cNvPr>
          <p:cNvSpPr/>
          <p:nvPr/>
        </p:nvSpPr>
        <p:spPr>
          <a:xfrm>
            <a:off x="650559" y="1047182"/>
            <a:ext cx="3240000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로컬 </a:t>
            </a:r>
            <a:r>
              <a:rPr lang="en-US" altLang="ko-KR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Git </a:t>
            </a: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저장소 생성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E499CFD9-47EC-42D3-B074-8705E1B410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358" y="1528647"/>
            <a:ext cx="5840594" cy="4113274"/>
          </a:xfrm>
          <a:prstGeom prst="rec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20" name="타원 19">
            <a:extLst>
              <a:ext uri="{FF2B5EF4-FFF2-40B4-BE49-F238E27FC236}">
                <a16:creationId xmlns:a16="http://schemas.microsoft.com/office/drawing/2014/main" id="{BD91D21A-2CC8-4151-AE01-594C2D6BDE40}"/>
              </a:ext>
            </a:extLst>
          </p:cNvPr>
          <p:cNvSpPr/>
          <p:nvPr/>
        </p:nvSpPr>
        <p:spPr bwMode="auto">
          <a:xfrm>
            <a:off x="2894129" y="2436195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1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637A12C1-7A0C-40D6-B8E3-E478EF7044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7655" y="3186820"/>
            <a:ext cx="2636241" cy="3168114"/>
          </a:xfrm>
          <a:prstGeom prst="rec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22" name="타원 21">
            <a:extLst>
              <a:ext uri="{FF2B5EF4-FFF2-40B4-BE49-F238E27FC236}">
                <a16:creationId xmlns:a16="http://schemas.microsoft.com/office/drawing/2014/main" id="{7B20810A-A54A-49C9-B812-E466C9265F28}"/>
              </a:ext>
            </a:extLst>
          </p:cNvPr>
          <p:cNvSpPr/>
          <p:nvPr/>
        </p:nvSpPr>
        <p:spPr bwMode="auto">
          <a:xfrm>
            <a:off x="5740451" y="3059473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2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6B954E52-1C70-423E-A30E-426F2E8CEF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396" y="4523116"/>
            <a:ext cx="2540733" cy="1730445"/>
          </a:xfrm>
          <a:prstGeom prst="rect">
            <a:avLst/>
          </a:prstGeom>
        </p:spPr>
      </p:pic>
      <p:sp>
        <p:nvSpPr>
          <p:cNvPr id="24" name="타원 23">
            <a:extLst>
              <a:ext uri="{FF2B5EF4-FFF2-40B4-BE49-F238E27FC236}">
                <a16:creationId xmlns:a16="http://schemas.microsoft.com/office/drawing/2014/main" id="{53547716-173C-467C-89DA-344E0E463717}"/>
              </a:ext>
            </a:extLst>
          </p:cNvPr>
          <p:cNvSpPr/>
          <p:nvPr/>
        </p:nvSpPr>
        <p:spPr bwMode="auto">
          <a:xfrm>
            <a:off x="2239395" y="5947075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3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16" name="Rectangle 16">
            <a:extLst>
              <a:ext uri="{FF2B5EF4-FFF2-40B4-BE49-F238E27FC236}">
                <a16:creationId xmlns:a16="http://schemas.microsoft.com/office/drawing/2014/main" id="{A5C49255-D840-4175-AF43-454F37EB1A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81870" y="2614658"/>
            <a:ext cx="2960628" cy="696815"/>
          </a:xfrm>
          <a:prstGeom prst="rect">
            <a:avLst/>
          </a:prstGeom>
          <a:solidFill>
            <a:srgbClr val="4C98CC">
              <a:alpha val="9000"/>
            </a:srgb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lvl="1" algn="ctr"/>
            <a:r>
              <a:rPr lang="en-US" altLang="ko-KR" sz="13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ESM</a:t>
            </a:r>
          </a:p>
          <a:p>
            <a:pPr marL="0" lvl="1" algn="ctr"/>
            <a:r>
              <a:rPr lang="en-US" altLang="ko-KR" sz="13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(Electronic Service management)</a:t>
            </a:r>
          </a:p>
          <a:p>
            <a:pPr marL="0" lvl="1" algn="ctr"/>
            <a:r>
              <a:rPr lang="en-US" altLang="ko-KR" sz="13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[ </a:t>
            </a:r>
            <a:r>
              <a:rPr lang="ko-KR" altLang="en-US" sz="13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전자 복무관리 시스템 </a:t>
            </a:r>
            <a:r>
              <a:rPr lang="en-US" altLang="ko-KR" sz="13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]</a:t>
            </a:r>
            <a:endParaRPr lang="ko-KR" altLang="en-US" sz="13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Rectangle 16">
            <a:extLst>
              <a:ext uri="{FF2B5EF4-FFF2-40B4-BE49-F238E27FC236}">
                <a16:creationId xmlns:a16="http://schemas.microsoft.com/office/drawing/2014/main" id="{07BBDB1C-C39A-47CB-BE9C-AAC9E98851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81870" y="3697744"/>
            <a:ext cx="1420278" cy="698400"/>
          </a:xfrm>
          <a:prstGeom prst="rect">
            <a:avLst/>
          </a:prstGeom>
          <a:solidFill>
            <a:srgbClr val="4C98CC">
              <a:alpha val="9000"/>
            </a:srgb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lvl="1" algn="ctr"/>
            <a:r>
              <a:rPr lang="en-US" altLang="ko-KR" sz="13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document</a:t>
            </a:r>
          </a:p>
          <a:p>
            <a:pPr marL="0" lvl="1" algn="ctr"/>
            <a:r>
              <a:rPr lang="en-US" altLang="ko-KR" sz="13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3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산출물</a:t>
            </a:r>
            <a:r>
              <a:rPr lang="en-US" altLang="ko-KR" sz="13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)</a:t>
            </a:r>
            <a:endParaRPr lang="ko-KR" altLang="en-US" sz="13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5" name="Rectangle 16">
            <a:extLst>
              <a:ext uri="{FF2B5EF4-FFF2-40B4-BE49-F238E27FC236}">
                <a16:creationId xmlns:a16="http://schemas.microsoft.com/office/drawing/2014/main" id="{DBCFD093-47C3-4148-A6CE-C817B82D7D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22220" y="3697744"/>
            <a:ext cx="1420278" cy="698400"/>
          </a:xfrm>
          <a:prstGeom prst="rect">
            <a:avLst/>
          </a:prstGeom>
          <a:solidFill>
            <a:srgbClr val="4C98CC">
              <a:alpha val="9000"/>
            </a:srgb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lvl="1" algn="ctr"/>
            <a:r>
              <a:rPr lang="en-US" altLang="ko-KR" sz="13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service</a:t>
            </a:r>
          </a:p>
          <a:p>
            <a:pPr marL="0" lvl="1" algn="ctr"/>
            <a:r>
              <a:rPr lang="en-US" altLang="ko-KR" sz="13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3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프로그램</a:t>
            </a:r>
            <a:r>
              <a:rPr lang="en-US" altLang="ko-KR" sz="13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)</a:t>
            </a:r>
            <a:endParaRPr lang="ko-KR" altLang="en-US" sz="13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6" name="연결선: 꺾임 5">
            <a:extLst>
              <a:ext uri="{FF2B5EF4-FFF2-40B4-BE49-F238E27FC236}">
                <a16:creationId xmlns:a16="http://schemas.microsoft.com/office/drawing/2014/main" id="{7449428F-3579-4532-BCDB-AF8FC03F7AD4}"/>
              </a:ext>
            </a:extLst>
          </p:cNvPr>
          <p:cNvCxnSpPr>
            <a:cxnSpLocks/>
            <a:stCxn id="16" idx="2"/>
            <a:endCxn id="18" idx="0"/>
          </p:cNvCxnSpPr>
          <p:nvPr/>
        </p:nvCxnSpPr>
        <p:spPr bwMode="auto">
          <a:xfrm rot="5400000">
            <a:off x="7483962" y="3119521"/>
            <a:ext cx="386271" cy="770175"/>
          </a:xfrm>
          <a:prstGeom prst="bentConnector3">
            <a:avLst>
              <a:gd name="adj1" fmla="val 50000"/>
            </a:avLst>
          </a:prstGeom>
          <a:ln>
            <a:headEnd type="none" w="med" len="med"/>
            <a:tailEnd type="triangle"/>
          </a:ln>
          <a:effectLst>
            <a:outerShdw dist="35921" dir="2700000" algn="ctr" rotWithShape="0">
              <a:schemeClr val="bg2"/>
            </a:outerShdw>
          </a:effectLst>
          <a:ex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7FC3284F-9766-4FAB-B3B0-6F8351C3EA50}"/>
              </a:ext>
            </a:extLst>
          </p:cNvPr>
          <p:cNvCxnSpPr>
            <a:cxnSpLocks/>
            <a:stCxn id="16" idx="2"/>
            <a:endCxn id="25" idx="0"/>
          </p:cNvCxnSpPr>
          <p:nvPr/>
        </p:nvCxnSpPr>
        <p:spPr bwMode="auto">
          <a:xfrm rot="16200000" flipH="1">
            <a:off x="8254136" y="3119520"/>
            <a:ext cx="386271" cy="770175"/>
          </a:xfrm>
          <a:prstGeom prst="bentConnector3">
            <a:avLst>
              <a:gd name="adj1" fmla="val 50000"/>
            </a:avLst>
          </a:prstGeom>
          <a:ln>
            <a:headEnd type="none" w="med" len="med"/>
            <a:tailEnd type="triangle"/>
          </a:ln>
          <a:effectLst>
            <a:outerShdw dist="35921" dir="2700000" algn="ctr" rotWithShape="0">
              <a:schemeClr val="bg2"/>
            </a:outerShdw>
          </a:effectLst>
          <a:ex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68303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AutoShape 55">
            <a:extLst>
              <a:ext uri="{FF2B5EF4-FFF2-40B4-BE49-F238E27FC236}">
                <a16:creationId xmlns:a16="http://schemas.microsoft.com/office/drawing/2014/main" id="{111517A9-FDBD-4620-9D26-4CFBDA20D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390" y="1216079"/>
            <a:ext cx="6063349" cy="5266202"/>
          </a:xfrm>
          <a:prstGeom prst="round2SameRect">
            <a:avLst>
              <a:gd name="adj1" fmla="val 851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marL="173163" indent="-173163"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endParaRPr lang="ko-KR" altLang="en-US" sz="965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605958D-4A0D-4BB9-849E-C530D3EB4C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8340" y="3552206"/>
            <a:ext cx="4286250" cy="2809875"/>
          </a:xfrm>
          <a:prstGeom prst="rect">
            <a:avLst/>
          </a:prstGeom>
        </p:spPr>
      </p:pic>
      <p:sp>
        <p:nvSpPr>
          <p:cNvPr id="3" name="텍스트 개체 틀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lang="en-US" altLang="ko-KR" dirty="0"/>
              <a:t>Ⅱ. </a:t>
            </a:r>
            <a:r>
              <a:rPr lang="ko-KR" altLang="en-US" dirty="0"/>
              <a:t>로컬 </a:t>
            </a:r>
            <a:r>
              <a:rPr lang="en-US" altLang="ko-KR" dirty="0"/>
              <a:t>Git </a:t>
            </a:r>
            <a:r>
              <a:rPr lang="ko-KR" altLang="en-US" dirty="0"/>
              <a:t>저장소 설정</a:t>
            </a:r>
          </a:p>
        </p:txBody>
      </p:sp>
      <p:sp>
        <p:nvSpPr>
          <p:cNvPr id="1539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2. </a:t>
            </a:r>
            <a:r>
              <a:rPr lang="ko-KR" altLang="en-US" dirty="0"/>
              <a:t>로컬 </a:t>
            </a:r>
            <a:r>
              <a:rPr lang="en-US" altLang="ko-KR" dirty="0"/>
              <a:t>Git </a:t>
            </a:r>
            <a:r>
              <a:rPr lang="ko-KR" altLang="en-US" dirty="0"/>
              <a:t>저장소 설정</a:t>
            </a:r>
          </a:p>
        </p:txBody>
      </p:sp>
      <p:sp>
        <p:nvSpPr>
          <p:cNvPr id="93" name="AutoShape 55"/>
          <p:cNvSpPr>
            <a:spLocks noChangeArrowheads="1"/>
          </p:cNvSpPr>
          <p:nvPr/>
        </p:nvSpPr>
        <p:spPr bwMode="auto">
          <a:xfrm>
            <a:off x="6435848" y="1216079"/>
            <a:ext cx="3234762" cy="5266202"/>
          </a:xfrm>
          <a:prstGeom prst="round2SameRect">
            <a:avLst>
              <a:gd name="adj1" fmla="val 1833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0" rIns="144000" bIns="144000"/>
          <a:lstStyle/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Source Control (Ctrl + Shift + G)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아이콘 클릭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좌측 나뭇가지 모양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Initialize Repository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버튼 클릭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Git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저장소 초기화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Git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저장소 파일 인식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Git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변경된 파일 목록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U: Git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저장소에 한번도 반영한지 않음 파일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A: Git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저장소에 변경된 파일을 추가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M: Git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저장소에 연계되었으며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현재 로컬에 수정된 파일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D: Git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저장소에 연계되었으며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현재 로컬에 삭제된 파일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2" name="모서리가 둥근 직사각형 111"/>
          <p:cNvSpPr/>
          <p:nvPr/>
        </p:nvSpPr>
        <p:spPr>
          <a:xfrm>
            <a:off x="6798726" y="1047182"/>
            <a:ext cx="2509006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설명</a:t>
            </a:r>
          </a:p>
        </p:txBody>
      </p:sp>
      <p:sp>
        <p:nvSpPr>
          <p:cNvPr id="33" name="모서리가 둥근 직사각형 111">
            <a:extLst>
              <a:ext uri="{FF2B5EF4-FFF2-40B4-BE49-F238E27FC236}">
                <a16:creationId xmlns:a16="http://schemas.microsoft.com/office/drawing/2014/main" id="{D3E67C99-8D00-4E6B-AD78-743A87109CCD}"/>
              </a:ext>
            </a:extLst>
          </p:cNvPr>
          <p:cNvSpPr/>
          <p:nvPr/>
        </p:nvSpPr>
        <p:spPr>
          <a:xfrm>
            <a:off x="650559" y="1047182"/>
            <a:ext cx="3240000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로컬 </a:t>
            </a:r>
            <a:r>
              <a:rPr lang="en-US" altLang="ko-KR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Git </a:t>
            </a: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저장소 초기화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822C1D9-E3CD-4AF2-B09B-8E2195F8CF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331" y="1588825"/>
            <a:ext cx="3893673" cy="2811165"/>
          </a:xfrm>
          <a:prstGeom prst="rect">
            <a:avLst/>
          </a:prstGeom>
        </p:spPr>
      </p:pic>
      <p:sp>
        <p:nvSpPr>
          <p:cNvPr id="15" name="타원 14">
            <a:extLst>
              <a:ext uri="{FF2B5EF4-FFF2-40B4-BE49-F238E27FC236}">
                <a16:creationId xmlns:a16="http://schemas.microsoft.com/office/drawing/2014/main" id="{EA9941A1-ADE7-428A-BFC8-A5641F4863CE}"/>
              </a:ext>
            </a:extLst>
          </p:cNvPr>
          <p:cNvSpPr/>
          <p:nvPr/>
        </p:nvSpPr>
        <p:spPr bwMode="auto">
          <a:xfrm>
            <a:off x="3925465" y="2593296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2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43353493-DB11-4A13-826C-08D92105BE88}"/>
              </a:ext>
            </a:extLst>
          </p:cNvPr>
          <p:cNvSpPr/>
          <p:nvPr/>
        </p:nvSpPr>
        <p:spPr bwMode="auto">
          <a:xfrm>
            <a:off x="256883" y="2638561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lang="en-US" altLang="ko-KR" sz="1200" dirty="0">
                <a:solidFill>
                  <a:schemeClr val="bg1"/>
                </a:solidFill>
                <a:latin typeface="Arial" pitchFamily="34" charset="0"/>
                <a:ea typeface="돋움" pitchFamily="50" charset="-127"/>
                <a:cs typeface="굴림" pitchFamily="50" charset="-127"/>
              </a:rPr>
              <a:t>1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6ED6EB9D-4243-4B87-8A82-D274BFC82CD2}"/>
              </a:ext>
            </a:extLst>
          </p:cNvPr>
          <p:cNvSpPr/>
          <p:nvPr/>
        </p:nvSpPr>
        <p:spPr bwMode="auto">
          <a:xfrm>
            <a:off x="2128167" y="5269175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3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7ADF4558-0720-41C5-A8A5-A62BDF919277}"/>
              </a:ext>
            </a:extLst>
          </p:cNvPr>
          <p:cNvSpPr/>
          <p:nvPr/>
        </p:nvSpPr>
        <p:spPr bwMode="auto">
          <a:xfrm>
            <a:off x="5459315" y="5335610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4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096673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Group 3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7565966"/>
              </p:ext>
            </p:extLst>
          </p:nvPr>
        </p:nvGraphicFramePr>
        <p:xfrm>
          <a:off x="349248" y="3395650"/>
          <a:ext cx="9229726" cy="2941938"/>
        </p:xfrm>
        <a:graphic>
          <a:graphicData uri="http://schemas.openxmlformats.org/drawingml/2006/table">
            <a:tbl>
              <a:tblPr/>
              <a:tblGrid>
                <a:gridCol w="1357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578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059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633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6517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버전</a:t>
                      </a:r>
                      <a:endParaRPr kumimoji="1" lang="ko-KR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pattFill prst="ltDnDiag">
                      <a:fgClr>
                        <a:schemeClr val="tx2"/>
                      </a:fgClr>
                      <a:bgClr>
                        <a:schemeClr val="accent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변경일</a:t>
                      </a:r>
                      <a:endParaRPr kumimoji="1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pattFill prst="ltDnDiag">
                      <a:fgClr>
                        <a:schemeClr val="tx2"/>
                      </a:fgClr>
                      <a:bgClr>
                        <a:schemeClr val="accent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변경 내역</a:t>
                      </a:r>
                      <a:endParaRPr kumimoji="1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pattFill prst="ltDnDiag">
                      <a:fgClr>
                        <a:schemeClr val="tx2"/>
                      </a:fgClr>
                      <a:bgClr>
                        <a:schemeClr val="accent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승인자</a:t>
                      </a:r>
                      <a:endParaRPr kumimoji="1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pattFill prst="ltDnDiag">
                      <a:fgClr>
                        <a:schemeClr val="tx2"/>
                      </a:fgClr>
                      <a:bgClr>
                        <a:schemeClr val="accent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383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1.0</a:t>
                      </a:r>
                      <a:endParaRPr kumimoji="1" lang="ko-KR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2021-02-01</a:t>
                      </a: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최초 문서 작성</a:t>
                      </a: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강정기</a:t>
                      </a: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383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383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383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383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383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383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383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문서 승인 및 이력</a:t>
            </a:r>
          </a:p>
        </p:txBody>
      </p:sp>
      <p:graphicFrame>
        <p:nvGraphicFramePr>
          <p:cNvPr id="4" name="Group 3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922497"/>
              </p:ext>
            </p:extLst>
          </p:nvPr>
        </p:nvGraphicFramePr>
        <p:xfrm>
          <a:off x="349248" y="1054874"/>
          <a:ext cx="9229727" cy="2288174"/>
        </p:xfrm>
        <a:graphic>
          <a:graphicData uri="http://schemas.openxmlformats.org/drawingml/2006/table">
            <a:tbl>
              <a:tblPr/>
              <a:tblGrid>
                <a:gridCol w="1357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578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876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8764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8764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8764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36339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구분</a:t>
                      </a:r>
                      <a:endParaRPr kumimoji="1" lang="ko-KR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pattFill prst="ltDnDiag">
                      <a:fgClr>
                        <a:schemeClr val="tx2"/>
                      </a:fgClr>
                      <a:bgClr>
                        <a:schemeClr val="accent1"/>
                      </a:bgClr>
                    </a:patt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구축사</a:t>
                      </a:r>
                      <a:endParaRPr kumimoji="1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pattFill prst="ltDnDiag">
                      <a:fgClr>
                        <a:schemeClr val="tx2"/>
                      </a:fgClr>
                      <a:bgClr>
                        <a:schemeClr val="accent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pattFill prst="ltDnDiag">
                      <a:fgClr>
                        <a:schemeClr val="tx2"/>
                      </a:fgClr>
                      <a:bgClr>
                        <a:schemeClr val="accent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pattFill prst="ltDnDiag">
                      <a:fgClr>
                        <a:schemeClr val="tx2"/>
                      </a:fgClr>
                      <a:bgClr>
                        <a:schemeClr val="accent1"/>
                      </a:bgClr>
                    </a:patt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고객사</a:t>
                      </a:r>
                      <a:endParaRPr kumimoji="1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pattFill prst="ltDnDiag">
                      <a:fgClr>
                        <a:schemeClr val="tx2"/>
                      </a:fgClr>
                      <a:bgClr>
                        <a:schemeClr val="accent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pattFill prst="ltDnDiag">
                      <a:fgClr>
                        <a:schemeClr val="tx2"/>
                      </a:fgClr>
                      <a:bgClr>
                        <a:schemeClr val="accent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pattFill prst="ltDnDiag">
                      <a:fgClr>
                        <a:schemeClr val="tx2"/>
                      </a:fgClr>
                      <a:bgClr>
                        <a:schemeClr val="accent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pattFill prst="ltDnDiag">
                      <a:fgClr>
                        <a:schemeClr val="tx2"/>
                      </a:fgClr>
                      <a:bgClr>
                        <a:schemeClr val="accent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성명</a:t>
                      </a:r>
                      <a:endParaRPr kumimoji="1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pattFill prst="ltDnDiag">
                      <a:fgClr>
                        <a:schemeClr val="tx2"/>
                      </a:fgClr>
                      <a:bgClr>
                        <a:schemeClr val="accent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일자</a:t>
                      </a:r>
                      <a:endParaRPr kumimoji="1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pattFill prst="ltDnDiag">
                      <a:fgClr>
                        <a:schemeClr val="tx2"/>
                      </a:fgClr>
                      <a:bgClr>
                        <a:schemeClr val="accent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서명</a:t>
                      </a:r>
                      <a:endParaRPr kumimoji="1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pattFill prst="ltDnDiag">
                      <a:fgClr>
                        <a:schemeClr val="tx2"/>
                      </a:fgClr>
                      <a:bgClr>
                        <a:schemeClr val="accent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성명</a:t>
                      </a:r>
                      <a:endParaRPr kumimoji="1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pattFill prst="ltDnDiag">
                      <a:fgClr>
                        <a:schemeClr val="tx2"/>
                      </a:fgClr>
                      <a:bgClr>
                        <a:schemeClr val="accent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일자</a:t>
                      </a:r>
                      <a:endParaRPr kumimoji="1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pattFill prst="ltDnDiag">
                      <a:fgClr>
                        <a:schemeClr val="tx2"/>
                      </a:fgClr>
                      <a:bgClr>
                        <a:schemeClr val="accent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서명</a:t>
                      </a:r>
                      <a:endParaRPr kumimoji="1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pattFill prst="ltDnDiag">
                      <a:fgClr>
                        <a:schemeClr val="tx2"/>
                      </a:fgClr>
                      <a:bgClr>
                        <a:schemeClr val="accent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3836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작성자</a:t>
                      </a:r>
                      <a:endParaRPr kumimoji="1" lang="ko-KR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pattFill prst="ltDnDiag">
                      <a:fgClr>
                        <a:schemeClr val="bg1">
                          <a:lumMod val="8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강정기</a:t>
                      </a: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2021-02-01</a:t>
                      </a: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Kang jeong gi</a:t>
                      </a: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1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3836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1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1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3836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검토자</a:t>
                      </a:r>
                      <a:endParaRPr kumimoji="1" lang="ko-KR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pattFill prst="ltDnDiag">
                      <a:fgClr>
                        <a:schemeClr val="bg1">
                          <a:lumMod val="8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1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1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3836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1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1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383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PM</a:t>
                      </a:r>
                      <a:endParaRPr kumimoji="1" lang="ko-KR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pattFill prst="ltDnDiag">
                      <a:fgClr>
                        <a:schemeClr val="bg1">
                          <a:lumMod val="8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1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1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544620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AutoShape 55">
            <a:extLst>
              <a:ext uri="{FF2B5EF4-FFF2-40B4-BE49-F238E27FC236}">
                <a16:creationId xmlns:a16="http://schemas.microsoft.com/office/drawing/2014/main" id="{111517A9-FDBD-4620-9D26-4CFBDA20D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390" y="1216079"/>
            <a:ext cx="6063349" cy="5266202"/>
          </a:xfrm>
          <a:prstGeom prst="round2SameRect">
            <a:avLst>
              <a:gd name="adj1" fmla="val 851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marL="173163" indent="-173163"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endParaRPr lang="ko-KR" altLang="en-US" sz="965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D27A810A-C8BC-49E9-BB93-46CCC50767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652" y="1588825"/>
            <a:ext cx="5683492" cy="4773256"/>
          </a:xfrm>
          <a:prstGeom prst="rect">
            <a:avLst/>
          </a:prstGeom>
        </p:spPr>
      </p:pic>
      <p:sp>
        <p:nvSpPr>
          <p:cNvPr id="3" name="텍스트 개체 틀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lang="en-US" altLang="ko-KR" dirty="0"/>
              <a:t>Ⅱ. </a:t>
            </a:r>
            <a:r>
              <a:rPr lang="ko-KR" altLang="en-US" dirty="0"/>
              <a:t>로컬 </a:t>
            </a:r>
            <a:r>
              <a:rPr lang="en-US" altLang="ko-KR" dirty="0"/>
              <a:t>Git </a:t>
            </a:r>
            <a:r>
              <a:rPr lang="ko-KR" altLang="en-US" dirty="0"/>
              <a:t>저장소 설정</a:t>
            </a:r>
          </a:p>
        </p:txBody>
      </p:sp>
      <p:sp>
        <p:nvSpPr>
          <p:cNvPr id="1539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2. </a:t>
            </a:r>
            <a:r>
              <a:rPr lang="ko-KR" altLang="en-US" dirty="0"/>
              <a:t>로컬 </a:t>
            </a:r>
            <a:r>
              <a:rPr lang="en-US" altLang="ko-KR" dirty="0"/>
              <a:t>Git </a:t>
            </a:r>
            <a:r>
              <a:rPr lang="ko-KR" altLang="en-US" dirty="0"/>
              <a:t>저장소 설정</a:t>
            </a:r>
          </a:p>
        </p:txBody>
      </p:sp>
      <p:sp>
        <p:nvSpPr>
          <p:cNvPr id="93" name="AutoShape 55"/>
          <p:cNvSpPr>
            <a:spLocks noChangeArrowheads="1"/>
          </p:cNvSpPr>
          <p:nvPr/>
        </p:nvSpPr>
        <p:spPr bwMode="auto">
          <a:xfrm>
            <a:off x="6435848" y="1216079"/>
            <a:ext cx="3234762" cy="5266202"/>
          </a:xfrm>
          <a:prstGeom prst="round2SameRect">
            <a:avLst>
              <a:gd name="adj1" fmla="val 1833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0" rIns="144000" bIns="144000"/>
          <a:lstStyle/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이메일 등록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b="0" dirty="0">
                <a:solidFill>
                  <a:srgbClr val="3333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git config --global </a:t>
            </a:r>
            <a:r>
              <a:rPr lang="en-US" altLang="ko-KR" sz="1200" b="0" dirty="0" err="1">
                <a:solidFill>
                  <a:srgbClr val="3333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user.email</a:t>
            </a:r>
            <a:r>
              <a:rPr lang="en-US" altLang="ko-KR" sz="1200" b="0" dirty="0">
                <a:solidFill>
                  <a:srgbClr val="3333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"dims1111@gmail.com"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rgbClr val="3333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사용자 등록</a:t>
            </a:r>
            <a:endParaRPr lang="en-US" altLang="ko-KR" sz="1200" b="0" dirty="0">
              <a:solidFill>
                <a:srgbClr val="3333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rgbClr val="3333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git config – global user.name “dims1111”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rgbClr val="3333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로그 확인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(2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번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Commit)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git log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Git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파일 이동 순서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rgbClr val="3333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2" name="모서리가 둥근 직사각형 111"/>
          <p:cNvSpPr/>
          <p:nvPr/>
        </p:nvSpPr>
        <p:spPr>
          <a:xfrm>
            <a:off x="6798726" y="1047182"/>
            <a:ext cx="2509006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설명</a:t>
            </a:r>
          </a:p>
        </p:txBody>
      </p:sp>
      <p:sp>
        <p:nvSpPr>
          <p:cNvPr id="33" name="모서리가 둥근 직사각형 111">
            <a:extLst>
              <a:ext uri="{FF2B5EF4-FFF2-40B4-BE49-F238E27FC236}">
                <a16:creationId xmlns:a16="http://schemas.microsoft.com/office/drawing/2014/main" id="{D3E67C99-8D00-4E6B-AD78-743A87109CCD}"/>
              </a:ext>
            </a:extLst>
          </p:cNvPr>
          <p:cNvSpPr/>
          <p:nvPr/>
        </p:nvSpPr>
        <p:spPr>
          <a:xfrm>
            <a:off x="650559" y="1047182"/>
            <a:ext cx="3240000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en-US" altLang="ko-KR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Git </a:t>
            </a: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이메일 및 사용자 추가</a:t>
            </a: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43353493-DB11-4A13-826C-08D92105BE88}"/>
              </a:ext>
            </a:extLst>
          </p:cNvPr>
          <p:cNvSpPr/>
          <p:nvPr/>
        </p:nvSpPr>
        <p:spPr bwMode="auto">
          <a:xfrm>
            <a:off x="2465928" y="3975453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lang="en-US" altLang="ko-KR" sz="1200" dirty="0">
                <a:solidFill>
                  <a:schemeClr val="bg1"/>
                </a:solidFill>
                <a:latin typeface="Arial" pitchFamily="34" charset="0"/>
                <a:ea typeface="돋움" pitchFamily="50" charset="-127"/>
                <a:cs typeface="굴림" pitchFamily="50" charset="-127"/>
              </a:rPr>
              <a:t>1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19" name="Rectangle 16">
            <a:extLst>
              <a:ext uri="{FF2B5EF4-FFF2-40B4-BE49-F238E27FC236}">
                <a16:creationId xmlns:a16="http://schemas.microsoft.com/office/drawing/2014/main" id="{9B170429-4501-473A-9C9D-0F9A7AD7DA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1046" y="3874880"/>
            <a:ext cx="1546970" cy="551746"/>
          </a:xfrm>
          <a:prstGeom prst="rect">
            <a:avLst/>
          </a:prstGeom>
          <a:solidFill>
            <a:srgbClr val="4C98CC">
              <a:alpha val="9000"/>
            </a:srgb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lvl="1" algn="ctr"/>
            <a:r>
              <a:rPr lang="ko-KR" altLang="en-US" sz="13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원본파일</a:t>
            </a:r>
            <a:endParaRPr lang="en-US" altLang="ko-KR" sz="13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0" lvl="1" algn="ctr"/>
            <a:r>
              <a:rPr lang="ko-KR" altLang="en-US" sz="13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추가</a:t>
            </a:r>
            <a:r>
              <a:rPr lang="en-US" altLang="ko-KR" sz="13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3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수정</a:t>
            </a:r>
          </a:p>
        </p:txBody>
      </p:sp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id="{F407AF09-03F0-48D0-95B7-434296B37048}"/>
              </a:ext>
            </a:extLst>
          </p:cNvPr>
          <p:cNvCxnSpPr>
            <a:cxnSpLocks/>
            <a:stCxn id="19" idx="2"/>
            <a:endCxn id="21" idx="0"/>
          </p:cNvCxnSpPr>
          <p:nvPr/>
        </p:nvCxnSpPr>
        <p:spPr bwMode="auto">
          <a:xfrm>
            <a:off x="7554531" y="4426626"/>
            <a:ext cx="0" cy="171150"/>
          </a:xfrm>
          <a:prstGeom prst="straightConnector1">
            <a:avLst/>
          </a:prstGeom>
          <a:ln>
            <a:headEnd type="none" w="med" len="med"/>
            <a:tailEnd type="triangle"/>
          </a:ln>
          <a:effectLst>
            <a:outerShdw dist="35921" dir="2700000" algn="ctr" rotWithShape="0">
              <a:schemeClr val="bg2"/>
            </a:outerShdw>
          </a:effectLst>
          <a:ex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Rectangle 16">
            <a:extLst>
              <a:ext uri="{FF2B5EF4-FFF2-40B4-BE49-F238E27FC236}">
                <a16:creationId xmlns:a16="http://schemas.microsoft.com/office/drawing/2014/main" id="{7E2BDBA7-2D8B-4439-99F0-195AF1E53F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1046" y="4597776"/>
            <a:ext cx="1546970" cy="551746"/>
          </a:xfrm>
          <a:prstGeom prst="rect">
            <a:avLst/>
          </a:prstGeom>
          <a:solidFill>
            <a:srgbClr val="4C98CC">
              <a:alpha val="9000"/>
            </a:srgb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lvl="1" algn="ctr"/>
            <a:r>
              <a:rPr lang="en-US" altLang="ko-KR" sz="13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Staged Changes</a:t>
            </a:r>
          </a:p>
          <a:p>
            <a:pPr marL="0" lvl="1" algn="ctr"/>
            <a:r>
              <a:rPr lang="ko-KR" altLang="en-US" sz="13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이동</a:t>
            </a:r>
          </a:p>
        </p:txBody>
      </p:sp>
      <p:sp>
        <p:nvSpPr>
          <p:cNvPr id="22" name="Rectangle 16">
            <a:extLst>
              <a:ext uri="{FF2B5EF4-FFF2-40B4-BE49-F238E27FC236}">
                <a16:creationId xmlns:a16="http://schemas.microsoft.com/office/drawing/2014/main" id="{88BC1FB0-3468-4B69-A383-16518EC008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1046" y="5318419"/>
            <a:ext cx="1546970" cy="551746"/>
          </a:xfrm>
          <a:prstGeom prst="rect">
            <a:avLst/>
          </a:prstGeom>
          <a:solidFill>
            <a:srgbClr val="4C98CC">
              <a:alpha val="9000"/>
            </a:srgb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lvl="1" algn="ctr"/>
            <a:r>
              <a:rPr lang="en-US" altLang="ko-KR" sz="13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Git </a:t>
            </a:r>
            <a:r>
              <a:rPr lang="ko-KR" altLang="en-US" sz="13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저장소</a:t>
            </a:r>
            <a:endParaRPr lang="en-US" altLang="ko-KR" sz="13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0" lvl="1" algn="ctr"/>
            <a:r>
              <a:rPr lang="ko-KR" altLang="en-US" sz="13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이동</a:t>
            </a:r>
          </a:p>
        </p:txBody>
      </p:sp>
      <p:cxnSp>
        <p:nvCxnSpPr>
          <p:cNvPr id="23" name="연결선: 꺾임 19">
            <a:extLst>
              <a:ext uri="{FF2B5EF4-FFF2-40B4-BE49-F238E27FC236}">
                <a16:creationId xmlns:a16="http://schemas.microsoft.com/office/drawing/2014/main" id="{F87F2132-8439-4FA1-BDC9-3538A9D2693E}"/>
              </a:ext>
            </a:extLst>
          </p:cNvPr>
          <p:cNvCxnSpPr>
            <a:cxnSpLocks/>
            <a:stCxn id="21" idx="2"/>
            <a:endCxn id="22" idx="0"/>
          </p:cNvCxnSpPr>
          <p:nvPr/>
        </p:nvCxnSpPr>
        <p:spPr bwMode="auto">
          <a:xfrm>
            <a:off x="7554531" y="5149522"/>
            <a:ext cx="0" cy="168897"/>
          </a:xfrm>
          <a:prstGeom prst="straightConnector1">
            <a:avLst/>
          </a:prstGeom>
          <a:ln>
            <a:headEnd type="none" w="med" len="med"/>
            <a:tailEnd type="triangle"/>
          </a:ln>
          <a:effectLst>
            <a:outerShdw dist="35921" dir="2700000" algn="ctr" rotWithShape="0">
              <a:schemeClr val="bg2"/>
            </a:outerShdw>
          </a:effectLst>
          <a:ex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10938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AutoShape 55">
            <a:extLst>
              <a:ext uri="{FF2B5EF4-FFF2-40B4-BE49-F238E27FC236}">
                <a16:creationId xmlns:a16="http://schemas.microsoft.com/office/drawing/2014/main" id="{111517A9-FDBD-4620-9D26-4CFBDA20D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390" y="1216079"/>
            <a:ext cx="6063349" cy="5266202"/>
          </a:xfrm>
          <a:prstGeom prst="round2SameRect">
            <a:avLst>
              <a:gd name="adj1" fmla="val 851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marL="173163" indent="-173163"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endParaRPr lang="ko-KR" altLang="en-US" sz="965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48285E6-6025-4B90-A611-714BC16868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4328"/>
          <a:stretch/>
        </p:blipFill>
        <p:spPr>
          <a:xfrm>
            <a:off x="2144558" y="2833698"/>
            <a:ext cx="4090809" cy="1721617"/>
          </a:xfrm>
          <a:prstGeom prst="rect">
            <a:avLst/>
          </a:prstGeom>
        </p:spPr>
      </p:pic>
      <p:sp>
        <p:nvSpPr>
          <p:cNvPr id="3" name="텍스트 개체 틀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lang="en-US" altLang="ko-KR" dirty="0"/>
              <a:t>Ⅱ. </a:t>
            </a:r>
            <a:r>
              <a:rPr lang="ko-KR" altLang="en-US" dirty="0"/>
              <a:t>로컬 </a:t>
            </a:r>
            <a:r>
              <a:rPr lang="en-US" altLang="ko-KR" dirty="0"/>
              <a:t>Git </a:t>
            </a:r>
            <a:r>
              <a:rPr lang="ko-KR" altLang="en-US" dirty="0"/>
              <a:t>저장소 설정</a:t>
            </a:r>
          </a:p>
        </p:txBody>
      </p:sp>
      <p:sp>
        <p:nvSpPr>
          <p:cNvPr id="1539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3. Git Stage &amp; Commit</a:t>
            </a:r>
            <a:endParaRPr lang="ko-KR" altLang="en-US" dirty="0"/>
          </a:p>
        </p:txBody>
      </p:sp>
      <p:sp>
        <p:nvSpPr>
          <p:cNvPr id="93" name="AutoShape 55"/>
          <p:cNvSpPr>
            <a:spLocks noChangeArrowheads="1"/>
          </p:cNvSpPr>
          <p:nvPr/>
        </p:nvSpPr>
        <p:spPr bwMode="auto">
          <a:xfrm>
            <a:off x="6435848" y="1216079"/>
            <a:ext cx="3234762" cy="5266202"/>
          </a:xfrm>
          <a:prstGeom prst="round2SameRect">
            <a:avLst>
              <a:gd name="adj1" fmla="val 1833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0" rIns="144000" bIns="144000"/>
          <a:lstStyle/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변경된 내용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Git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반영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Source Control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아이콘 클릭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수정된 파일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Stage Changes(+)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아이콘 클릭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상태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M)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Open File: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선택한 파일 오픈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Discard Changes: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파일 삭제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Stage Changes: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저장소 파일 이동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Staged Changes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영역으로 파일 이동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상태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A)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변경된 내용 입력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5.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변경된 내용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Commit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Ctrl + Enter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V: Commit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아이콘 클릭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2" name="모서리가 둥근 직사각형 111"/>
          <p:cNvSpPr/>
          <p:nvPr/>
        </p:nvSpPr>
        <p:spPr>
          <a:xfrm>
            <a:off x="6798726" y="1047182"/>
            <a:ext cx="2509006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설명</a:t>
            </a:r>
          </a:p>
        </p:txBody>
      </p:sp>
      <p:sp>
        <p:nvSpPr>
          <p:cNvPr id="33" name="모서리가 둥근 직사각형 111">
            <a:extLst>
              <a:ext uri="{FF2B5EF4-FFF2-40B4-BE49-F238E27FC236}">
                <a16:creationId xmlns:a16="http://schemas.microsoft.com/office/drawing/2014/main" id="{D3E67C99-8D00-4E6B-AD78-743A87109CCD}"/>
              </a:ext>
            </a:extLst>
          </p:cNvPr>
          <p:cNvSpPr/>
          <p:nvPr/>
        </p:nvSpPr>
        <p:spPr>
          <a:xfrm>
            <a:off x="650559" y="1047182"/>
            <a:ext cx="3240000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en-US" altLang="ko-KR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Git Stage &amp; Commit</a:t>
            </a:r>
            <a:endParaRPr lang="ko-KR" altLang="en-US" sz="1400" kern="0" dirty="0">
              <a:solidFill>
                <a:prstClr val="white"/>
              </a:solidFill>
              <a:effectLst>
                <a:glow rad="63500">
                  <a:srgbClr val="1D427D"/>
                </a:glow>
              </a:effectLst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92AD6832-3F2C-4679-9999-29FA43FAA22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7341"/>
          <a:stretch/>
        </p:blipFill>
        <p:spPr>
          <a:xfrm>
            <a:off x="433331" y="1588826"/>
            <a:ext cx="3457228" cy="1717098"/>
          </a:xfrm>
          <a:prstGeom prst="rect">
            <a:avLst/>
          </a:prstGeom>
        </p:spPr>
      </p:pic>
      <p:sp>
        <p:nvSpPr>
          <p:cNvPr id="21" name="타원 20">
            <a:extLst>
              <a:ext uri="{FF2B5EF4-FFF2-40B4-BE49-F238E27FC236}">
                <a16:creationId xmlns:a16="http://schemas.microsoft.com/office/drawing/2014/main" id="{D59EDBAB-F470-4CC9-A19C-4D5C7F517078}"/>
              </a:ext>
            </a:extLst>
          </p:cNvPr>
          <p:cNvSpPr/>
          <p:nvPr/>
        </p:nvSpPr>
        <p:spPr bwMode="auto">
          <a:xfrm>
            <a:off x="2144559" y="1899707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lang="en-US" altLang="ko-KR" sz="1200" dirty="0">
                <a:solidFill>
                  <a:schemeClr val="bg1"/>
                </a:solidFill>
                <a:latin typeface="Arial" pitchFamily="34" charset="0"/>
                <a:ea typeface="돋움" pitchFamily="50" charset="-127"/>
                <a:cs typeface="굴림" pitchFamily="50" charset="-127"/>
              </a:rPr>
              <a:t>4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89183745-EDEA-48C9-BBD9-71A3041D3739}"/>
              </a:ext>
            </a:extLst>
          </p:cNvPr>
          <p:cNvSpPr/>
          <p:nvPr/>
        </p:nvSpPr>
        <p:spPr bwMode="auto">
          <a:xfrm>
            <a:off x="5726649" y="4366137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2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D894512-4EA9-4C8A-A662-C76FF7B535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3331" y="4427145"/>
            <a:ext cx="3457228" cy="1981765"/>
          </a:xfrm>
          <a:prstGeom prst="rect">
            <a:avLst/>
          </a:prstGeom>
        </p:spPr>
      </p:pic>
      <p:sp>
        <p:nvSpPr>
          <p:cNvPr id="15" name="타원 14">
            <a:extLst>
              <a:ext uri="{FF2B5EF4-FFF2-40B4-BE49-F238E27FC236}">
                <a16:creationId xmlns:a16="http://schemas.microsoft.com/office/drawing/2014/main" id="{1308DD46-E762-48DF-BD18-89223F9D5854}"/>
              </a:ext>
            </a:extLst>
          </p:cNvPr>
          <p:cNvSpPr/>
          <p:nvPr/>
        </p:nvSpPr>
        <p:spPr bwMode="auto">
          <a:xfrm>
            <a:off x="3796245" y="5211223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3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9EC3244A-F6E3-4A0A-ABEA-CF6384065D31}"/>
              </a:ext>
            </a:extLst>
          </p:cNvPr>
          <p:cNvSpPr/>
          <p:nvPr/>
        </p:nvSpPr>
        <p:spPr bwMode="auto">
          <a:xfrm>
            <a:off x="2978852" y="2053614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lang="en-US" altLang="ko-KR" sz="1200" dirty="0">
                <a:solidFill>
                  <a:schemeClr val="bg1"/>
                </a:solidFill>
                <a:latin typeface="Arial" pitchFamily="34" charset="0"/>
                <a:ea typeface="돋움" pitchFamily="50" charset="-127"/>
                <a:cs typeface="굴림" pitchFamily="50" charset="-127"/>
              </a:rPr>
              <a:t>5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A7E82ED2-5DAF-4483-8FDA-07A3F0A7A248}"/>
              </a:ext>
            </a:extLst>
          </p:cNvPr>
          <p:cNvSpPr/>
          <p:nvPr/>
        </p:nvSpPr>
        <p:spPr bwMode="auto">
          <a:xfrm>
            <a:off x="296222" y="2824645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1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026663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AutoShape 55">
            <a:extLst>
              <a:ext uri="{FF2B5EF4-FFF2-40B4-BE49-F238E27FC236}">
                <a16:creationId xmlns:a16="http://schemas.microsoft.com/office/drawing/2014/main" id="{111517A9-FDBD-4620-9D26-4CFBDA20D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390" y="1216079"/>
            <a:ext cx="6063349" cy="5266202"/>
          </a:xfrm>
          <a:prstGeom prst="round2SameRect">
            <a:avLst>
              <a:gd name="adj1" fmla="val 851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marL="173163" indent="-173163"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endParaRPr lang="ko-KR" altLang="en-US" sz="965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lang="en-US" altLang="ko-KR" dirty="0"/>
              <a:t>Ⅱ. </a:t>
            </a:r>
            <a:r>
              <a:rPr lang="ko-KR" altLang="en-US" dirty="0"/>
              <a:t>로컬 </a:t>
            </a:r>
            <a:r>
              <a:rPr lang="en-US" altLang="ko-KR" dirty="0"/>
              <a:t>Git </a:t>
            </a:r>
            <a:r>
              <a:rPr lang="ko-KR" altLang="en-US" dirty="0"/>
              <a:t>저장소 설정</a:t>
            </a:r>
          </a:p>
        </p:txBody>
      </p:sp>
      <p:sp>
        <p:nvSpPr>
          <p:cNvPr id="1539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4. GitLens </a:t>
            </a:r>
            <a:r>
              <a:rPr lang="ko-KR" altLang="en-US" dirty="0"/>
              <a:t>설치 및 사용</a:t>
            </a:r>
          </a:p>
        </p:txBody>
      </p:sp>
      <p:sp>
        <p:nvSpPr>
          <p:cNvPr id="93" name="AutoShape 55"/>
          <p:cNvSpPr>
            <a:spLocks noChangeArrowheads="1"/>
          </p:cNvSpPr>
          <p:nvPr/>
        </p:nvSpPr>
        <p:spPr bwMode="auto">
          <a:xfrm>
            <a:off x="6435848" y="1216079"/>
            <a:ext cx="3234762" cy="5266202"/>
          </a:xfrm>
          <a:prstGeom prst="round2SameRect">
            <a:avLst>
              <a:gd name="adj1" fmla="val 1833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0" rIns="144000" bIns="144000"/>
          <a:lstStyle/>
          <a:p>
            <a:pPr marL="228600" indent="-228600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AutoNum type="arabicPeriod"/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Extensions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아이콘 클릭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Git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확장 프로그램 설치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검색할 내용 입력 및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Enter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en-US" altLang="ko-KR" sz="1200" b="0" dirty="0">
                <a:solidFill>
                  <a:srgbClr val="3333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GitLens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Install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버튼 클릭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GitLens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인스톨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GitLens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아이콘 클릭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Welcome (Quick Setup)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버튼 클릭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Close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버튼 클릭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2" name="모서리가 둥근 직사각형 111"/>
          <p:cNvSpPr/>
          <p:nvPr/>
        </p:nvSpPr>
        <p:spPr>
          <a:xfrm>
            <a:off x="6798726" y="1047182"/>
            <a:ext cx="2509006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설명</a:t>
            </a:r>
          </a:p>
        </p:txBody>
      </p:sp>
      <p:sp>
        <p:nvSpPr>
          <p:cNvPr id="33" name="모서리가 둥근 직사각형 111">
            <a:extLst>
              <a:ext uri="{FF2B5EF4-FFF2-40B4-BE49-F238E27FC236}">
                <a16:creationId xmlns:a16="http://schemas.microsoft.com/office/drawing/2014/main" id="{D3E67C99-8D00-4E6B-AD78-743A87109CCD}"/>
              </a:ext>
            </a:extLst>
          </p:cNvPr>
          <p:cNvSpPr/>
          <p:nvPr/>
        </p:nvSpPr>
        <p:spPr>
          <a:xfrm>
            <a:off x="650559" y="1047182"/>
            <a:ext cx="3240000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en-US" altLang="ko-KR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GitLens </a:t>
            </a: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설치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73ED8B6-591E-4F1A-8591-B57643C2F2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1239" b="34628"/>
          <a:stretch/>
        </p:blipFill>
        <p:spPr>
          <a:xfrm>
            <a:off x="349252" y="1518686"/>
            <a:ext cx="5825211" cy="3697233"/>
          </a:xfrm>
          <a:prstGeom prst="rect">
            <a:avLst/>
          </a:prstGeom>
        </p:spPr>
      </p:pic>
      <p:sp>
        <p:nvSpPr>
          <p:cNvPr id="17" name="타원 16">
            <a:extLst>
              <a:ext uri="{FF2B5EF4-FFF2-40B4-BE49-F238E27FC236}">
                <a16:creationId xmlns:a16="http://schemas.microsoft.com/office/drawing/2014/main" id="{BCB97BB8-8020-4107-BC29-31646FBCEC19}"/>
              </a:ext>
            </a:extLst>
          </p:cNvPr>
          <p:cNvSpPr/>
          <p:nvPr/>
        </p:nvSpPr>
        <p:spPr bwMode="auto">
          <a:xfrm>
            <a:off x="275570" y="3050232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1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0D55F586-C898-464C-ADD6-23F2982A1442}"/>
              </a:ext>
            </a:extLst>
          </p:cNvPr>
          <p:cNvSpPr/>
          <p:nvPr/>
        </p:nvSpPr>
        <p:spPr bwMode="auto">
          <a:xfrm>
            <a:off x="909319" y="1839265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2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C2DBD37F-A9E3-4D68-A4FF-E69387ED22E4}"/>
              </a:ext>
            </a:extLst>
          </p:cNvPr>
          <p:cNvSpPr/>
          <p:nvPr/>
        </p:nvSpPr>
        <p:spPr bwMode="auto">
          <a:xfrm>
            <a:off x="3385065" y="2436792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3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2105B73-C5B8-4582-AB55-C51DF9E001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6143" y="3391505"/>
            <a:ext cx="3290537" cy="2978503"/>
          </a:xfrm>
          <a:prstGeom prst="rect">
            <a:avLst/>
          </a:prstGeom>
        </p:spPr>
      </p:pic>
      <p:sp>
        <p:nvSpPr>
          <p:cNvPr id="29" name="타원 28">
            <a:extLst>
              <a:ext uri="{FF2B5EF4-FFF2-40B4-BE49-F238E27FC236}">
                <a16:creationId xmlns:a16="http://schemas.microsoft.com/office/drawing/2014/main" id="{75D6EC9F-31BF-457D-B7FF-92A291A76FBB}"/>
              </a:ext>
            </a:extLst>
          </p:cNvPr>
          <p:cNvSpPr/>
          <p:nvPr/>
        </p:nvSpPr>
        <p:spPr bwMode="auto">
          <a:xfrm>
            <a:off x="2646157" y="5723100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4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150958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AutoShape 55">
            <a:extLst>
              <a:ext uri="{FF2B5EF4-FFF2-40B4-BE49-F238E27FC236}">
                <a16:creationId xmlns:a16="http://schemas.microsoft.com/office/drawing/2014/main" id="{111517A9-FDBD-4620-9D26-4CFBDA20D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390" y="1216079"/>
            <a:ext cx="6063349" cy="5266202"/>
          </a:xfrm>
          <a:prstGeom prst="round2SameRect">
            <a:avLst>
              <a:gd name="adj1" fmla="val 851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marL="173163" indent="-173163"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endParaRPr lang="ko-KR" altLang="en-US" sz="965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7533CC33-459C-4D63-9205-5B71135540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5865"/>
          <a:stretch/>
        </p:blipFill>
        <p:spPr>
          <a:xfrm>
            <a:off x="349252" y="1518686"/>
            <a:ext cx="3148599" cy="4809686"/>
          </a:xfrm>
          <a:prstGeom prst="rect">
            <a:avLst/>
          </a:prstGeom>
        </p:spPr>
      </p:pic>
      <p:sp>
        <p:nvSpPr>
          <p:cNvPr id="3" name="텍스트 개체 틀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lang="en-US" altLang="ko-KR" dirty="0"/>
              <a:t>Ⅱ. </a:t>
            </a:r>
            <a:r>
              <a:rPr lang="ko-KR" altLang="en-US" dirty="0"/>
              <a:t>로컬 </a:t>
            </a:r>
            <a:r>
              <a:rPr lang="en-US" altLang="ko-KR" dirty="0"/>
              <a:t>Git </a:t>
            </a:r>
            <a:r>
              <a:rPr lang="ko-KR" altLang="en-US" dirty="0"/>
              <a:t>저장소 설정</a:t>
            </a:r>
          </a:p>
        </p:txBody>
      </p:sp>
      <p:sp>
        <p:nvSpPr>
          <p:cNvPr id="1539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4. GitLens </a:t>
            </a:r>
            <a:r>
              <a:rPr lang="ko-KR" altLang="en-US" dirty="0"/>
              <a:t>설치 및 사용</a:t>
            </a:r>
          </a:p>
        </p:txBody>
      </p:sp>
      <p:sp>
        <p:nvSpPr>
          <p:cNvPr id="93" name="AutoShape 55"/>
          <p:cNvSpPr>
            <a:spLocks noChangeArrowheads="1"/>
          </p:cNvSpPr>
          <p:nvPr/>
        </p:nvSpPr>
        <p:spPr bwMode="auto">
          <a:xfrm>
            <a:off x="6435848" y="1216079"/>
            <a:ext cx="3234762" cy="5266202"/>
          </a:xfrm>
          <a:prstGeom prst="round2SameRect">
            <a:avLst>
              <a:gd name="adj1" fmla="val 1833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0" rIns="144000" bIns="144000"/>
          <a:lstStyle/>
          <a:p>
            <a:pPr marL="228600" indent="-228600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AutoNum type="arabicPeriod"/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Source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Control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아이콘 클릭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파일 변경 내용 확인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GitLens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설치 후 추가된 기능 확인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Commits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전체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Commit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된 내용을 확인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최근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Commit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된 내용 및 관련된 파일을 확인 할 수 있음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Branches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Branches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생성하지 않아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Master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Commit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된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내용과 동일한 내용이 표기됨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2" name="모서리가 둥근 직사각형 111"/>
          <p:cNvSpPr/>
          <p:nvPr/>
        </p:nvSpPr>
        <p:spPr>
          <a:xfrm>
            <a:off x="6798726" y="1047182"/>
            <a:ext cx="2509006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설명</a:t>
            </a:r>
          </a:p>
        </p:txBody>
      </p:sp>
      <p:sp>
        <p:nvSpPr>
          <p:cNvPr id="33" name="모서리가 둥근 직사각형 111">
            <a:extLst>
              <a:ext uri="{FF2B5EF4-FFF2-40B4-BE49-F238E27FC236}">
                <a16:creationId xmlns:a16="http://schemas.microsoft.com/office/drawing/2014/main" id="{D3E67C99-8D00-4E6B-AD78-743A87109CCD}"/>
              </a:ext>
            </a:extLst>
          </p:cNvPr>
          <p:cNvSpPr/>
          <p:nvPr/>
        </p:nvSpPr>
        <p:spPr>
          <a:xfrm>
            <a:off x="650559" y="1047182"/>
            <a:ext cx="3240000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en-US" altLang="ko-KR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GitLens </a:t>
            </a: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설치</a:t>
            </a: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BCB97BB8-8020-4107-BC29-31646FBCEC19}"/>
              </a:ext>
            </a:extLst>
          </p:cNvPr>
          <p:cNvSpPr/>
          <p:nvPr/>
        </p:nvSpPr>
        <p:spPr bwMode="auto">
          <a:xfrm>
            <a:off x="157875" y="2461752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1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0D55F586-C898-464C-ADD6-23F2982A1442}"/>
              </a:ext>
            </a:extLst>
          </p:cNvPr>
          <p:cNvSpPr/>
          <p:nvPr/>
        </p:nvSpPr>
        <p:spPr bwMode="auto">
          <a:xfrm>
            <a:off x="1588329" y="2814258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2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C2DBD37F-A9E3-4D68-A4FF-E69387ED22E4}"/>
              </a:ext>
            </a:extLst>
          </p:cNvPr>
          <p:cNvSpPr/>
          <p:nvPr/>
        </p:nvSpPr>
        <p:spPr bwMode="auto">
          <a:xfrm>
            <a:off x="1588329" y="4361830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3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176299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AutoShape 55">
            <a:extLst>
              <a:ext uri="{FF2B5EF4-FFF2-40B4-BE49-F238E27FC236}">
                <a16:creationId xmlns:a16="http://schemas.microsoft.com/office/drawing/2014/main" id="{111517A9-FDBD-4620-9D26-4CFBDA20D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390" y="1216079"/>
            <a:ext cx="6063349" cy="5266202"/>
          </a:xfrm>
          <a:prstGeom prst="round2SameRect">
            <a:avLst>
              <a:gd name="adj1" fmla="val 851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marL="173163" indent="-173163"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endParaRPr lang="ko-KR" altLang="en-US" sz="965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49E8EC9F-A057-4B15-8EF0-1CC7FE6629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252" y="1518686"/>
            <a:ext cx="5870479" cy="4854954"/>
          </a:xfrm>
          <a:prstGeom prst="rect">
            <a:avLst/>
          </a:prstGeom>
        </p:spPr>
      </p:pic>
      <p:sp>
        <p:nvSpPr>
          <p:cNvPr id="3" name="텍스트 개체 틀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lang="en-US" altLang="ko-KR" dirty="0"/>
              <a:t>Ⅱ. </a:t>
            </a:r>
            <a:r>
              <a:rPr lang="ko-KR" altLang="en-US" dirty="0"/>
              <a:t>로컬 </a:t>
            </a:r>
            <a:r>
              <a:rPr lang="en-US" altLang="ko-KR" dirty="0"/>
              <a:t>Git </a:t>
            </a:r>
            <a:r>
              <a:rPr lang="ko-KR" altLang="en-US" dirty="0"/>
              <a:t>저장소 설정</a:t>
            </a:r>
          </a:p>
        </p:txBody>
      </p:sp>
      <p:sp>
        <p:nvSpPr>
          <p:cNvPr id="1539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4. GitLens </a:t>
            </a:r>
            <a:r>
              <a:rPr lang="ko-KR" altLang="en-US" dirty="0"/>
              <a:t>설치 및 사용</a:t>
            </a:r>
          </a:p>
        </p:txBody>
      </p:sp>
      <p:sp>
        <p:nvSpPr>
          <p:cNvPr id="93" name="AutoShape 55"/>
          <p:cNvSpPr>
            <a:spLocks noChangeArrowheads="1"/>
          </p:cNvSpPr>
          <p:nvPr/>
        </p:nvSpPr>
        <p:spPr bwMode="auto">
          <a:xfrm>
            <a:off x="6435848" y="1216079"/>
            <a:ext cx="3234762" cy="5266202"/>
          </a:xfrm>
          <a:prstGeom prst="round2SameRect">
            <a:avLst>
              <a:gd name="adj1" fmla="val 1833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0" rIns="144000" bIns="144000"/>
          <a:lstStyle/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AutoNum type="arabicPeriod"/>
              <a:defRPr/>
            </a:pP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기존 파일 수정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Git </a:t>
            </a:r>
            <a:r>
              <a:rPr lang="en-US" altLang="ko-KR" sz="1200" b="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Test.text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기존 내용을 수정하고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신규 내용을 추가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수정 및 추가된 내용에 따라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Git Gutter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변경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200" b="0" dirty="0">
                <a:solidFill>
                  <a:srgbClr val="3333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파란색 </a:t>
            </a:r>
            <a:r>
              <a:rPr lang="en-US" altLang="ko-KR" sz="1200" b="0" dirty="0">
                <a:solidFill>
                  <a:srgbClr val="3333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200" b="0" dirty="0">
                <a:solidFill>
                  <a:srgbClr val="3333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수정</a:t>
            </a:r>
            <a:endParaRPr lang="en-US" altLang="ko-KR" sz="1200" b="0" dirty="0">
              <a:solidFill>
                <a:srgbClr val="3333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rgbClr val="3333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200" b="0" dirty="0">
                <a:solidFill>
                  <a:srgbClr val="3333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녹색 </a:t>
            </a:r>
            <a:r>
              <a:rPr lang="en-US" altLang="ko-KR" sz="1200" b="0" dirty="0">
                <a:solidFill>
                  <a:srgbClr val="3333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200" b="0" dirty="0">
                <a:solidFill>
                  <a:srgbClr val="3333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추가</a:t>
            </a:r>
            <a:r>
              <a:rPr lang="en-US" altLang="ko-KR" sz="1200" b="0" dirty="0">
                <a:solidFill>
                  <a:srgbClr val="3333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변경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수정 또는 추가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된 내용 반영 또는 롤백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Stage Changes :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수정된 내용 반영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Revert Changes :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이전 내용으로 변경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2" name="모서리가 둥근 직사각형 111"/>
          <p:cNvSpPr/>
          <p:nvPr/>
        </p:nvSpPr>
        <p:spPr>
          <a:xfrm>
            <a:off x="6798726" y="1047182"/>
            <a:ext cx="2509006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설명</a:t>
            </a:r>
          </a:p>
        </p:txBody>
      </p:sp>
      <p:sp>
        <p:nvSpPr>
          <p:cNvPr id="33" name="모서리가 둥근 직사각형 111">
            <a:extLst>
              <a:ext uri="{FF2B5EF4-FFF2-40B4-BE49-F238E27FC236}">
                <a16:creationId xmlns:a16="http://schemas.microsoft.com/office/drawing/2014/main" id="{D3E67C99-8D00-4E6B-AD78-743A87109CCD}"/>
              </a:ext>
            </a:extLst>
          </p:cNvPr>
          <p:cNvSpPr/>
          <p:nvPr/>
        </p:nvSpPr>
        <p:spPr>
          <a:xfrm>
            <a:off x="650559" y="1047182"/>
            <a:ext cx="3240000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수정된 내용 되돌리기</a:t>
            </a: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12C78CCC-D2CE-428C-A279-81E8BB98685F}"/>
              </a:ext>
            </a:extLst>
          </p:cNvPr>
          <p:cNvSpPr/>
          <p:nvPr/>
        </p:nvSpPr>
        <p:spPr bwMode="auto">
          <a:xfrm>
            <a:off x="1485655" y="4380966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1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776D84D2-8D7F-4741-A89A-2205294B888D}"/>
              </a:ext>
            </a:extLst>
          </p:cNvPr>
          <p:cNvSpPr/>
          <p:nvPr/>
        </p:nvSpPr>
        <p:spPr bwMode="auto">
          <a:xfrm>
            <a:off x="5316227" y="2562258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4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C98BA36E-3D8C-4509-B73D-7689C56C2170}"/>
              </a:ext>
            </a:extLst>
          </p:cNvPr>
          <p:cNvSpPr/>
          <p:nvPr/>
        </p:nvSpPr>
        <p:spPr bwMode="auto">
          <a:xfrm>
            <a:off x="5053118" y="2562258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3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A685DF67-9965-4F31-A7A9-37D113A9A37C}"/>
              </a:ext>
            </a:extLst>
          </p:cNvPr>
          <p:cNvSpPr/>
          <p:nvPr/>
        </p:nvSpPr>
        <p:spPr bwMode="auto">
          <a:xfrm>
            <a:off x="2422026" y="2562258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2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901179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AutoShape 55">
            <a:extLst>
              <a:ext uri="{FF2B5EF4-FFF2-40B4-BE49-F238E27FC236}">
                <a16:creationId xmlns:a16="http://schemas.microsoft.com/office/drawing/2014/main" id="{111517A9-FDBD-4620-9D26-4CFBDA20D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390" y="1216079"/>
            <a:ext cx="6063349" cy="5266202"/>
          </a:xfrm>
          <a:prstGeom prst="round2SameRect">
            <a:avLst>
              <a:gd name="adj1" fmla="val 851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marL="173163" indent="-173163"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endParaRPr lang="ko-KR" altLang="en-US" sz="965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6CA5F9C7-EE00-4870-BED5-21413B7929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252" y="1518686"/>
            <a:ext cx="5870479" cy="4854954"/>
          </a:xfrm>
          <a:prstGeom prst="rect">
            <a:avLst/>
          </a:prstGeom>
        </p:spPr>
      </p:pic>
      <p:sp>
        <p:nvSpPr>
          <p:cNvPr id="3" name="텍스트 개체 틀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lang="en-US" altLang="ko-KR" dirty="0"/>
              <a:t>Ⅱ. </a:t>
            </a:r>
            <a:r>
              <a:rPr lang="ko-KR" altLang="en-US" dirty="0"/>
              <a:t>로컬 </a:t>
            </a:r>
            <a:r>
              <a:rPr lang="en-US" altLang="ko-KR" dirty="0"/>
              <a:t>Git </a:t>
            </a:r>
            <a:r>
              <a:rPr lang="ko-KR" altLang="en-US" dirty="0"/>
              <a:t>저장소 설정</a:t>
            </a:r>
          </a:p>
        </p:txBody>
      </p:sp>
      <p:sp>
        <p:nvSpPr>
          <p:cNvPr id="1539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4. GitLens </a:t>
            </a:r>
            <a:r>
              <a:rPr lang="ko-KR" altLang="en-US" dirty="0"/>
              <a:t>설치 및 사용</a:t>
            </a:r>
          </a:p>
        </p:txBody>
      </p:sp>
      <p:sp>
        <p:nvSpPr>
          <p:cNvPr id="93" name="AutoShape 55"/>
          <p:cNvSpPr>
            <a:spLocks noChangeArrowheads="1"/>
          </p:cNvSpPr>
          <p:nvPr/>
        </p:nvSpPr>
        <p:spPr bwMode="auto">
          <a:xfrm>
            <a:off x="6435848" y="1216079"/>
            <a:ext cx="3234762" cy="5266202"/>
          </a:xfrm>
          <a:prstGeom prst="round2SameRect">
            <a:avLst>
              <a:gd name="adj1" fmla="val 1833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0" rIns="144000" bIns="144000"/>
          <a:lstStyle/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AutoNum type="arabicPeriod"/>
              <a:defRPr/>
            </a:pP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기존 파일 수정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Git </a:t>
            </a:r>
            <a:r>
              <a:rPr lang="en-US" altLang="ko-KR" sz="1200" b="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Test.text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기존 내용을 수정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잘못수정됨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Source Control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Stage Changes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아이콘 클릭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변경내용 입력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Commit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아이콘 클릭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5.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변경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수정 또는 추가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된 내용 반영 또는 롤백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Source Control bar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우측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…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아이콘 클릭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Commit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6. Undo Last Commit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클릭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7. Git Test.Text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파일은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Staged Changes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 이동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8. Commit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사용한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Comment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도 표기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2" name="모서리가 둥근 직사각형 111"/>
          <p:cNvSpPr/>
          <p:nvPr/>
        </p:nvSpPr>
        <p:spPr>
          <a:xfrm>
            <a:off x="6798726" y="1047182"/>
            <a:ext cx="2509006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설명</a:t>
            </a:r>
          </a:p>
        </p:txBody>
      </p:sp>
      <p:sp>
        <p:nvSpPr>
          <p:cNvPr id="33" name="모서리가 둥근 직사각형 111">
            <a:extLst>
              <a:ext uri="{FF2B5EF4-FFF2-40B4-BE49-F238E27FC236}">
                <a16:creationId xmlns:a16="http://schemas.microsoft.com/office/drawing/2014/main" id="{D3E67C99-8D00-4E6B-AD78-743A87109CCD}"/>
              </a:ext>
            </a:extLst>
          </p:cNvPr>
          <p:cNvSpPr/>
          <p:nvPr/>
        </p:nvSpPr>
        <p:spPr>
          <a:xfrm>
            <a:off x="650559" y="1047182"/>
            <a:ext cx="3240000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최근 </a:t>
            </a:r>
            <a:r>
              <a:rPr lang="en-US" altLang="ko-KR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Commit</a:t>
            </a: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된 파일 되돌리기</a:t>
            </a: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12C78CCC-D2CE-428C-A279-81E8BB98685F}"/>
              </a:ext>
            </a:extLst>
          </p:cNvPr>
          <p:cNvSpPr/>
          <p:nvPr/>
        </p:nvSpPr>
        <p:spPr bwMode="auto">
          <a:xfrm>
            <a:off x="223251" y="2562258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2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A685DF67-9965-4F31-A7A9-37D113A9A37C}"/>
              </a:ext>
            </a:extLst>
          </p:cNvPr>
          <p:cNvSpPr/>
          <p:nvPr/>
        </p:nvSpPr>
        <p:spPr bwMode="auto">
          <a:xfrm>
            <a:off x="1581551" y="2008362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3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627B50DA-DC30-4633-A7B6-9029C6B0535B}"/>
              </a:ext>
            </a:extLst>
          </p:cNvPr>
          <p:cNvSpPr/>
          <p:nvPr/>
        </p:nvSpPr>
        <p:spPr bwMode="auto">
          <a:xfrm>
            <a:off x="2036665" y="1664333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4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F8F77954-2949-4B7F-AC59-DB5C5F9BAA6F}"/>
              </a:ext>
            </a:extLst>
          </p:cNvPr>
          <p:cNvSpPr/>
          <p:nvPr/>
        </p:nvSpPr>
        <p:spPr bwMode="auto">
          <a:xfrm>
            <a:off x="2498200" y="1872555"/>
            <a:ext cx="252000" cy="2520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5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1C4C9942-366D-4952-968F-0FEC44E3A4E1}"/>
              </a:ext>
            </a:extLst>
          </p:cNvPr>
          <p:cNvSpPr/>
          <p:nvPr/>
        </p:nvSpPr>
        <p:spPr bwMode="auto">
          <a:xfrm>
            <a:off x="5645063" y="3303000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1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CB0A9256-1CF3-4DEC-B427-2A1DEB2F0908}"/>
              </a:ext>
            </a:extLst>
          </p:cNvPr>
          <p:cNvSpPr/>
          <p:nvPr/>
        </p:nvSpPr>
        <p:spPr bwMode="auto">
          <a:xfrm>
            <a:off x="1883506" y="2010351"/>
            <a:ext cx="252000" cy="2520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8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FC5D7C44-5F50-40B5-9791-19F6925E4411}"/>
              </a:ext>
            </a:extLst>
          </p:cNvPr>
          <p:cNvSpPr/>
          <p:nvPr/>
        </p:nvSpPr>
        <p:spPr bwMode="auto">
          <a:xfrm>
            <a:off x="2345232" y="2377408"/>
            <a:ext cx="252000" cy="2520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7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CCB30C1B-32ED-422F-98AF-BC92E2B92490}"/>
              </a:ext>
            </a:extLst>
          </p:cNvPr>
          <p:cNvSpPr/>
          <p:nvPr/>
        </p:nvSpPr>
        <p:spPr bwMode="auto">
          <a:xfrm>
            <a:off x="3890559" y="3455274"/>
            <a:ext cx="252000" cy="2520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6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828770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AutoShape 55">
            <a:extLst>
              <a:ext uri="{FF2B5EF4-FFF2-40B4-BE49-F238E27FC236}">
                <a16:creationId xmlns:a16="http://schemas.microsoft.com/office/drawing/2014/main" id="{111517A9-FDBD-4620-9D26-4CFBDA20D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390" y="1216079"/>
            <a:ext cx="6063349" cy="5266202"/>
          </a:xfrm>
          <a:prstGeom prst="round2SameRect">
            <a:avLst>
              <a:gd name="adj1" fmla="val 851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marL="173163" indent="-173163"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endParaRPr lang="ko-KR" altLang="en-US" sz="965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lang="en-US" altLang="ko-KR" dirty="0"/>
              <a:t>Ⅱ. </a:t>
            </a:r>
            <a:r>
              <a:rPr lang="ko-KR" altLang="en-US" dirty="0"/>
              <a:t>로컬 </a:t>
            </a:r>
            <a:r>
              <a:rPr lang="en-US" altLang="ko-KR" dirty="0"/>
              <a:t>Git </a:t>
            </a:r>
            <a:r>
              <a:rPr lang="ko-KR" altLang="en-US" dirty="0"/>
              <a:t>저장소 설정</a:t>
            </a:r>
          </a:p>
        </p:txBody>
      </p:sp>
      <p:sp>
        <p:nvSpPr>
          <p:cNvPr id="1539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4. GitLens </a:t>
            </a:r>
            <a:r>
              <a:rPr lang="ko-KR" altLang="en-US" dirty="0"/>
              <a:t>설치 및 사용</a:t>
            </a:r>
          </a:p>
        </p:txBody>
      </p:sp>
      <p:sp>
        <p:nvSpPr>
          <p:cNvPr id="93" name="AutoShape 55"/>
          <p:cNvSpPr>
            <a:spLocks noChangeArrowheads="1"/>
          </p:cNvSpPr>
          <p:nvPr/>
        </p:nvSpPr>
        <p:spPr bwMode="auto">
          <a:xfrm>
            <a:off x="6435848" y="1216079"/>
            <a:ext cx="3234762" cy="5266202"/>
          </a:xfrm>
          <a:prstGeom prst="round2SameRect">
            <a:avLst>
              <a:gd name="adj1" fmla="val 1833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0" rIns="144000" bIns="144000"/>
          <a:lstStyle/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AutoNum type="arabicPeriod"/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Source Control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아이콘 클릭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Commits bar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- 8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번의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Commit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내용 존재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Commits bar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최초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Commit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된 내용을 선택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마우스 오른쪽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Switch Commit…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클릭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5.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폴더 확인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현재까지 작성 파일 모두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Rollback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PPT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파일이 존재하지만 최초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Commit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된 시점의 내용만 남아 있음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</p:txBody>
      </p:sp>
      <p:sp>
        <p:nvSpPr>
          <p:cNvPr id="112" name="모서리가 둥근 직사각형 111"/>
          <p:cNvSpPr/>
          <p:nvPr/>
        </p:nvSpPr>
        <p:spPr>
          <a:xfrm>
            <a:off x="6798726" y="1047182"/>
            <a:ext cx="2509006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설명</a:t>
            </a:r>
          </a:p>
        </p:txBody>
      </p:sp>
      <p:sp>
        <p:nvSpPr>
          <p:cNvPr id="33" name="모서리가 둥근 직사각형 111">
            <a:extLst>
              <a:ext uri="{FF2B5EF4-FFF2-40B4-BE49-F238E27FC236}">
                <a16:creationId xmlns:a16="http://schemas.microsoft.com/office/drawing/2014/main" id="{D3E67C99-8D00-4E6B-AD78-743A87109CCD}"/>
              </a:ext>
            </a:extLst>
          </p:cNvPr>
          <p:cNvSpPr/>
          <p:nvPr/>
        </p:nvSpPr>
        <p:spPr>
          <a:xfrm>
            <a:off x="650559" y="1047182"/>
            <a:ext cx="3240000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특정 </a:t>
            </a:r>
            <a:r>
              <a:rPr lang="en-US" altLang="ko-KR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Commit </a:t>
            </a: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시점 변경</a:t>
            </a: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627B50DA-DC30-4633-A7B6-9029C6B0535B}"/>
              </a:ext>
            </a:extLst>
          </p:cNvPr>
          <p:cNvSpPr/>
          <p:nvPr/>
        </p:nvSpPr>
        <p:spPr bwMode="auto">
          <a:xfrm>
            <a:off x="2036665" y="1664333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4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CBC4C56-ABF0-42B0-B68A-101D19C12B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21"/>
          <a:stretch/>
        </p:blipFill>
        <p:spPr>
          <a:xfrm>
            <a:off x="349252" y="1518687"/>
            <a:ext cx="2899371" cy="3831911"/>
          </a:xfrm>
          <a:prstGeom prst="rect">
            <a:avLst/>
          </a:prstGeom>
        </p:spPr>
      </p:pic>
      <p:sp>
        <p:nvSpPr>
          <p:cNvPr id="24" name="타원 23">
            <a:extLst>
              <a:ext uri="{FF2B5EF4-FFF2-40B4-BE49-F238E27FC236}">
                <a16:creationId xmlns:a16="http://schemas.microsoft.com/office/drawing/2014/main" id="{1E2299F3-F9A0-4A75-BFC4-5761F0C1D36F}"/>
              </a:ext>
            </a:extLst>
          </p:cNvPr>
          <p:cNvSpPr/>
          <p:nvPr/>
        </p:nvSpPr>
        <p:spPr bwMode="auto">
          <a:xfrm>
            <a:off x="2348873" y="4074200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2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4CCB80F-7A77-4BC6-8C55-1CD08A5330A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7969"/>
          <a:stretch/>
        </p:blipFill>
        <p:spPr>
          <a:xfrm>
            <a:off x="3323262" y="1529226"/>
            <a:ext cx="2831177" cy="4833850"/>
          </a:xfrm>
          <a:prstGeom prst="rect">
            <a:avLst/>
          </a:prstGeom>
        </p:spPr>
      </p:pic>
      <p:sp>
        <p:nvSpPr>
          <p:cNvPr id="31" name="타원 30">
            <a:extLst>
              <a:ext uri="{FF2B5EF4-FFF2-40B4-BE49-F238E27FC236}">
                <a16:creationId xmlns:a16="http://schemas.microsoft.com/office/drawing/2014/main" id="{7DF41327-4CF9-4701-8EA3-3EC28EE9447D}"/>
              </a:ext>
            </a:extLst>
          </p:cNvPr>
          <p:cNvSpPr/>
          <p:nvPr/>
        </p:nvSpPr>
        <p:spPr bwMode="auto">
          <a:xfrm>
            <a:off x="3249501" y="3880445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3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E2E93B0F-22B2-4712-A3D8-4CB7D2E57DBD}"/>
              </a:ext>
            </a:extLst>
          </p:cNvPr>
          <p:cNvSpPr/>
          <p:nvPr/>
        </p:nvSpPr>
        <p:spPr bwMode="auto">
          <a:xfrm>
            <a:off x="5538595" y="4074200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4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EB9CB30B-D33F-4D08-82A5-AC9AA213EB7F}"/>
              </a:ext>
            </a:extLst>
          </p:cNvPr>
          <p:cNvSpPr/>
          <p:nvPr/>
        </p:nvSpPr>
        <p:spPr bwMode="auto">
          <a:xfrm>
            <a:off x="549680" y="2522030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1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C5DF2D9-4A23-4A82-B19C-128B81DF73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06834" y="1739677"/>
            <a:ext cx="1901043" cy="1816705"/>
          </a:xfrm>
          <a:prstGeom prst="rect">
            <a:avLst/>
          </a:prstGeom>
        </p:spPr>
      </p:pic>
      <p:sp>
        <p:nvSpPr>
          <p:cNvPr id="36" name="타원 35">
            <a:extLst>
              <a:ext uri="{FF2B5EF4-FFF2-40B4-BE49-F238E27FC236}">
                <a16:creationId xmlns:a16="http://schemas.microsoft.com/office/drawing/2014/main" id="{6E07B6FA-EF1E-47BB-BEF3-FC2BA02396EF}"/>
              </a:ext>
            </a:extLst>
          </p:cNvPr>
          <p:cNvSpPr/>
          <p:nvPr/>
        </p:nvSpPr>
        <p:spPr bwMode="auto">
          <a:xfrm>
            <a:off x="5117855" y="2522030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5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844378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AutoShape 55">
            <a:extLst>
              <a:ext uri="{FF2B5EF4-FFF2-40B4-BE49-F238E27FC236}">
                <a16:creationId xmlns:a16="http://schemas.microsoft.com/office/drawing/2014/main" id="{111517A9-FDBD-4620-9D26-4CFBDA20D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390" y="1216079"/>
            <a:ext cx="6063349" cy="5266202"/>
          </a:xfrm>
          <a:prstGeom prst="round2SameRect">
            <a:avLst>
              <a:gd name="adj1" fmla="val 851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marL="173163" indent="-173163"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endParaRPr lang="ko-KR" altLang="en-US" sz="965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CE686C23-F523-4DD6-A3B8-5B69ED0CA1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1980"/>
          <a:stretch/>
        </p:blipFill>
        <p:spPr>
          <a:xfrm>
            <a:off x="349252" y="1529226"/>
            <a:ext cx="3766242" cy="48338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5F09078-32B4-43BA-B245-99E4C1C6B5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4223" y="3429000"/>
            <a:ext cx="2711590" cy="2764072"/>
          </a:xfrm>
          <a:prstGeom prst="rect">
            <a:avLst/>
          </a:prstGeom>
        </p:spPr>
      </p:pic>
      <p:sp>
        <p:nvSpPr>
          <p:cNvPr id="3" name="텍스트 개체 틀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lang="en-US" altLang="ko-KR" dirty="0"/>
              <a:t>Ⅱ. </a:t>
            </a:r>
            <a:r>
              <a:rPr lang="ko-KR" altLang="en-US" dirty="0"/>
              <a:t>로컬 </a:t>
            </a:r>
            <a:r>
              <a:rPr lang="en-US" altLang="ko-KR" dirty="0"/>
              <a:t>Git </a:t>
            </a:r>
            <a:r>
              <a:rPr lang="ko-KR" altLang="en-US" dirty="0"/>
              <a:t>저장소 설정</a:t>
            </a:r>
          </a:p>
        </p:txBody>
      </p:sp>
      <p:sp>
        <p:nvSpPr>
          <p:cNvPr id="1539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4. GitLens </a:t>
            </a:r>
            <a:r>
              <a:rPr lang="ko-KR" altLang="en-US" dirty="0"/>
              <a:t>설치 및 사용</a:t>
            </a:r>
          </a:p>
        </p:txBody>
      </p:sp>
      <p:sp>
        <p:nvSpPr>
          <p:cNvPr id="93" name="AutoShape 55"/>
          <p:cNvSpPr>
            <a:spLocks noChangeArrowheads="1"/>
          </p:cNvSpPr>
          <p:nvPr/>
        </p:nvSpPr>
        <p:spPr bwMode="auto">
          <a:xfrm>
            <a:off x="6435848" y="1216079"/>
            <a:ext cx="3234762" cy="5266202"/>
          </a:xfrm>
          <a:prstGeom prst="round2SameRect">
            <a:avLst>
              <a:gd name="adj1" fmla="val 1833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0" rIns="144000" bIns="144000"/>
          <a:lstStyle/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AutoNum type="arabicPeriod"/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Source Control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아이콘 클릭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Branches(1) bar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Master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선택 후 마우스 오른쪽 클릭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Switch to Branch..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클릭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Commit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된 내용을 최근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Master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파일로 변경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Git Commit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된 내용 확인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5.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폴더 내 파일도 확인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2" name="모서리가 둥근 직사각형 111"/>
          <p:cNvSpPr/>
          <p:nvPr/>
        </p:nvSpPr>
        <p:spPr>
          <a:xfrm>
            <a:off x="6798726" y="1047182"/>
            <a:ext cx="2509006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설명</a:t>
            </a:r>
          </a:p>
        </p:txBody>
      </p:sp>
      <p:sp>
        <p:nvSpPr>
          <p:cNvPr id="33" name="모서리가 둥근 직사각형 111">
            <a:extLst>
              <a:ext uri="{FF2B5EF4-FFF2-40B4-BE49-F238E27FC236}">
                <a16:creationId xmlns:a16="http://schemas.microsoft.com/office/drawing/2014/main" id="{D3E67C99-8D00-4E6B-AD78-743A87109CCD}"/>
              </a:ext>
            </a:extLst>
          </p:cNvPr>
          <p:cNvSpPr/>
          <p:nvPr/>
        </p:nvSpPr>
        <p:spPr>
          <a:xfrm>
            <a:off x="650559" y="1047182"/>
            <a:ext cx="3240000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최근 </a:t>
            </a:r>
            <a:r>
              <a:rPr lang="en-US" altLang="ko-KR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Commit </a:t>
            </a: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시점 변경</a:t>
            </a: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627B50DA-DC30-4633-A7B6-9029C6B0535B}"/>
              </a:ext>
            </a:extLst>
          </p:cNvPr>
          <p:cNvSpPr/>
          <p:nvPr/>
        </p:nvSpPr>
        <p:spPr bwMode="auto">
          <a:xfrm>
            <a:off x="646749" y="3849180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2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7DF41327-4CF9-4701-8EA3-3EC28EE9447D}"/>
              </a:ext>
            </a:extLst>
          </p:cNvPr>
          <p:cNvSpPr/>
          <p:nvPr/>
        </p:nvSpPr>
        <p:spPr bwMode="auto">
          <a:xfrm>
            <a:off x="2768129" y="3038473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3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E2E93B0F-22B2-4712-A3D8-4CB7D2E57DBD}"/>
              </a:ext>
            </a:extLst>
          </p:cNvPr>
          <p:cNvSpPr/>
          <p:nvPr/>
        </p:nvSpPr>
        <p:spPr bwMode="auto">
          <a:xfrm>
            <a:off x="5330368" y="5013503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4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EB9CB30B-D33F-4D08-82A5-AC9AA213EB7F}"/>
              </a:ext>
            </a:extLst>
          </p:cNvPr>
          <p:cNvSpPr/>
          <p:nvPr/>
        </p:nvSpPr>
        <p:spPr bwMode="auto">
          <a:xfrm>
            <a:off x="212143" y="2522030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1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2B570B6-E2B8-4466-BF6B-01EDC286B6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14223" y="1606243"/>
            <a:ext cx="2711590" cy="1765952"/>
          </a:xfrm>
          <a:prstGeom prst="rect">
            <a:avLst/>
          </a:prstGeom>
        </p:spPr>
      </p:pic>
      <p:sp>
        <p:nvSpPr>
          <p:cNvPr id="21" name="타원 20">
            <a:extLst>
              <a:ext uri="{FF2B5EF4-FFF2-40B4-BE49-F238E27FC236}">
                <a16:creationId xmlns:a16="http://schemas.microsoft.com/office/drawing/2014/main" id="{39B5F086-0FB1-493E-8CDF-B95413C3B8ED}"/>
              </a:ext>
            </a:extLst>
          </p:cNvPr>
          <p:cNvSpPr/>
          <p:nvPr/>
        </p:nvSpPr>
        <p:spPr bwMode="auto">
          <a:xfrm>
            <a:off x="5538508" y="2898423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5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909101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AutoShape 55">
            <a:extLst>
              <a:ext uri="{FF2B5EF4-FFF2-40B4-BE49-F238E27FC236}">
                <a16:creationId xmlns:a16="http://schemas.microsoft.com/office/drawing/2014/main" id="{111517A9-FDBD-4620-9D26-4CFBDA20D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390" y="1216079"/>
            <a:ext cx="6063349" cy="5266202"/>
          </a:xfrm>
          <a:prstGeom prst="round2SameRect">
            <a:avLst>
              <a:gd name="adj1" fmla="val 851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marL="173163" indent="-173163"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endParaRPr lang="ko-KR" altLang="en-US" sz="965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60467C0E-A3C2-4D67-8203-45E804B552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252" y="1529226"/>
            <a:ext cx="3059723" cy="4862521"/>
          </a:xfrm>
          <a:prstGeom prst="rect">
            <a:avLst/>
          </a:prstGeom>
        </p:spPr>
      </p:pic>
      <p:sp>
        <p:nvSpPr>
          <p:cNvPr id="3" name="텍스트 개체 틀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lang="en-US" altLang="ko-KR" dirty="0"/>
              <a:t>Ⅱ. </a:t>
            </a:r>
            <a:r>
              <a:rPr lang="ko-KR" altLang="en-US" dirty="0"/>
              <a:t>로컬 </a:t>
            </a:r>
            <a:r>
              <a:rPr lang="en-US" altLang="ko-KR" dirty="0"/>
              <a:t>Git </a:t>
            </a:r>
            <a:r>
              <a:rPr lang="ko-KR" altLang="en-US" dirty="0"/>
              <a:t>저장소 설정</a:t>
            </a:r>
          </a:p>
        </p:txBody>
      </p:sp>
      <p:sp>
        <p:nvSpPr>
          <p:cNvPr id="1539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5. Branch </a:t>
            </a:r>
            <a:r>
              <a:rPr lang="ko-KR" altLang="en-US" dirty="0"/>
              <a:t>추가 및 사용</a:t>
            </a:r>
          </a:p>
        </p:txBody>
      </p:sp>
      <p:sp>
        <p:nvSpPr>
          <p:cNvPr id="93" name="AutoShape 55"/>
          <p:cNvSpPr>
            <a:spLocks noChangeArrowheads="1"/>
          </p:cNvSpPr>
          <p:nvPr/>
        </p:nvSpPr>
        <p:spPr bwMode="auto">
          <a:xfrm>
            <a:off x="6435848" y="1216079"/>
            <a:ext cx="3234762" cy="5266202"/>
          </a:xfrm>
          <a:prstGeom prst="round2SameRect">
            <a:avLst>
              <a:gd name="adj1" fmla="val 1833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0" rIns="144000" bIns="144000"/>
          <a:lstStyle/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AutoNum type="arabicPeriod"/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Source Control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아이콘 클릭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VS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Code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하단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bar</a:t>
            </a: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Master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클릭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Branch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선택 메뉴 오픈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Create new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branch…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선택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branch_sub1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입력 후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Enter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5.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신규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branch_sub1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저장소 생성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master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저장소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Commit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된 모든 내용을 포함하여 파일 생성됨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6.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기존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master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저장소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(branch_sub1) Commit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정보가 추가됨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2" name="모서리가 둥근 직사각형 111"/>
          <p:cNvSpPr/>
          <p:nvPr/>
        </p:nvSpPr>
        <p:spPr>
          <a:xfrm>
            <a:off x="6798726" y="1047182"/>
            <a:ext cx="2509006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설명</a:t>
            </a:r>
          </a:p>
        </p:txBody>
      </p:sp>
      <p:sp>
        <p:nvSpPr>
          <p:cNvPr id="33" name="모서리가 둥근 직사각형 111">
            <a:extLst>
              <a:ext uri="{FF2B5EF4-FFF2-40B4-BE49-F238E27FC236}">
                <a16:creationId xmlns:a16="http://schemas.microsoft.com/office/drawing/2014/main" id="{D3E67C99-8D00-4E6B-AD78-743A87109CCD}"/>
              </a:ext>
            </a:extLst>
          </p:cNvPr>
          <p:cNvSpPr/>
          <p:nvPr/>
        </p:nvSpPr>
        <p:spPr>
          <a:xfrm>
            <a:off x="650559" y="1047182"/>
            <a:ext cx="3240000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en-US" altLang="ko-KR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Branch_sub1 </a:t>
            </a: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추가</a:t>
            </a: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627B50DA-DC30-4633-A7B6-9029C6B0535B}"/>
              </a:ext>
            </a:extLst>
          </p:cNvPr>
          <p:cNvSpPr/>
          <p:nvPr/>
        </p:nvSpPr>
        <p:spPr bwMode="auto">
          <a:xfrm>
            <a:off x="646749" y="3450832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6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7DF41327-4CF9-4701-8EA3-3EC28EE9447D}"/>
              </a:ext>
            </a:extLst>
          </p:cNvPr>
          <p:cNvSpPr/>
          <p:nvPr/>
        </p:nvSpPr>
        <p:spPr bwMode="auto">
          <a:xfrm>
            <a:off x="646749" y="4242368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5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EB9CB30B-D33F-4D08-82A5-AC9AA213EB7F}"/>
              </a:ext>
            </a:extLst>
          </p:cNvPr>
          <p:cNvSpPr/>
          <p:nvPr/>
        </p:nvSpPr>
        <p:spPr bwMode="auto">
          <a:xfrm>
            <a:off x="212143" y="2331916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1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F6B93A0-6775-4D1D-88F1-FA36EB4329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0559" y="1529226"/>
            <a:ext cx="1876425" cy="1514475"/>
          </a:xfrm>
          <a:prstGeom prst="rect">
            <a:avLst/>
          </a:prstGeom>
        </p:spPr>
      </p:pic>
      <p:sp>
        <p:nvSpPr>
          <p:cNvPr id="23" name="타원 22">
            <a:extLst>
              <a:ext uri="{FF2B5EF4-FFF2-40B4-BE49-F238E27FC236}">
                <a16:creationId xmlns:a16="http://schemas.microsoft.com/office/drawing/2014/main" id="{19B3731B-5AA6-48C9-8E36-750C7F5A31F4}"/>
              </a:ext>
            </a:extLst>
          </p:cNvPr>
          <p:cNvSpPr/>
          <p:nvPr/>
        </p:nvSpPr>
        <p:spPr bwMode="auto">
          <a:xfrm>
            <a:off x="1036049" y="6102949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2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EAA4E65B-F80E-4E63-B32C-C1B909227554}"/>
              </a:ext>
            </a:extLst>
          </p:cNvPr>
          <p:cNvSpPr/>
          <p:nvPr/>
        </p:nvSpPr>
        <p:spPr bwMode="auto">
          <a:xfrm>
            <a:off x="5538231" y="1874979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3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F16E0651-8245-44DC-9DCD-933605FF9832}"/>
              </a:ext>
            </a:extLst>
          </p:cNvPr>
          <p:cNvSpPr/>
          <p:nvPr/>
        </p:nvSpPr>
        <p:spPr bwMode="auto">
          <a:xfrm>
            <a:off x="4669096" y="1587681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4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017753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AutoShape 55">
            <a:extLst>
              <a:ext uri="{FF2B5EF4-FFF2-40B4-BE49-F238E27FC236}">
                <a16:creationId xmlns:a16="http://schemas.microsoft.com/office/drawing/2014/main" id="{111517A9-FDBD-4620-9D26-4CFBDA20D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390" y="1216079"/>
            <a:ext cx="6063349" cy="5266202"/>
          </a:xfrm>
          <a:prstGeom prst="round2SameRect">
            <a:avLst>
              <a:gd name="adj1" fmla="val 851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marL="173163" indent="-173163"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endParaRPr lang="ko-KR" altLang="en-US" sz="965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05C64BC3-AAD7-471B-AD05-52A01FC56B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252" y="1540982"/>
            <a:ext cx="5879532" cy="4850765"/>
          </a:xfrm>
          <a:prstGeom prst="rect">
            <a:avLst/>
          </a:prstGeom>
        </p:spPr>
      </p:pic>
      <p:sp>
        <p:nvSpPr>
          <p:cNvPr id="3" name="텍스트 개체 틀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lang="en-US" altLang="ko-KR" dirty="0"/>
              <a:t>Ⅱ. </a:t>
            </a:r>
            <a:r>
              <a:rPr lang="ko-KR" altLang="en-US" dirty="0"/>
              <a:t>로컬 </a:t>
            </a:r>
            <a:r>
              <a:rPr lang="en-US" altLang="ko-KR" dirty="0"/>
              <a:t>Git </a:t>
            </a:r>
            <a:r>
              <a:rPr lang="ko-KR" altLang="en-US" dirty="0"/>
              <a:t>저장소 설정</a:t>
            </a:r>
          </a:p>
        </p:txBody>
      </p:sp>
      <p:sp>
        <p:nvSpPr>
          <p:cNvPr id="1539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5. Branch </a:t>
            </a:r>
            <a:r>
              <a:rPr lang="ko-KR" altLang="en-US" dirty="0"/>
              <a:t>추가 및 사용</a:t>
            </a:r>
          </a:p>
        </p:txBody>
      </p:sp>
      <p:sp>
        <p:nvSpPr>
          <p:cNvPr id="93" name="AutoShape 55"/>
          <p:cNvSpPr>
            <a:spLocks noChangeArrowheads="1"/>
          </p:cNvSpPr>
          <p:nvPr/>
        </p:nvSpPr>
        <p:spPr bwMode="auto">
          <a:xfrm>
            <a:off x="6435848" y="1216079"/>
            <a:ext cx="3234762" cy="5266202"/>
          </a:xfrm>
          <a:prstGeom prst="round2SameRect">
            <a:avLst>
              <a:gd name="adj1" fmla="val 1833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0" rIns="144000" bIns="144000"/>
          <a:lstStyle/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AutoNum type="arabicPeriod"/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Source Control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아이콘 클릭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파일 수정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Git Test.text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파일 내용을 수정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수정된 내용을 입력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Commit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아이콘을 클릭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branch_sub1 Commit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된 내용 확인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master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에는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Commit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된 내용이 없음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branch_sub1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Commit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된 내용 존재함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2" name="모서리가 둥근 직사각형 111"/>
          <p:cNvSpPr/>
          <p:nvPr/>
        </p:nvSpPr>
        <p:spPr>
          <a:xfrm>
            <a:off x="6798726" y="1047182"/>
            <a:ext cx="2509006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설명</a:t>
            </a:r>
          </a:p>
        </p:txBody>
      </p:sp>
      <p:sp>
        <p:nvSpPr>
          <p:cNvPr id="33" name="모서리가 둥근 직사각형 111">
            <a:extLst>
              <a:ext uri="{FF2B5EF4-FFF2-40B4-BE49-F238E27FC236}">
                <a16:creationId xmlns:a16="http://schemas.microsoft.com/office/drawing/2014/main" id="{D3E67C99-8D00-4E6B-AD78-743A87109CCD}"/>
              </a:ext>
            </a:extLst>
          </p:cNvPr>
          <p:cNvSpPr/>
          <p:nvPr/>
        </p:nvSpPr>
        <p:spPr>
          <a:xfrm>
            <a:off x="650559" y="1047182"/>
            <a:ext cx="3240000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en-US" altLang="ko-KR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branch_sub1 </a:t>
            </a: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수정 내용 </a:t>
            </a:r>
            <a:r>
              <a:rPr lang="en-US" altLang="ko-KR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Commit</a:t>
            </a:r>
            <a:endParaRPr lang="ko-KR" altLang="en-US" sz="1400" kern="0" dirty="0">
              <a:solidFill>
                <a:prstClr val="white"/>
              </a:solidFill>
              <a:effectLst>
                <a:glow rad="63500">
                  <a:srgbClr val="1D427D"/>
                </a:glow>
              </a:effectLst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7DF41327-4CF9-4701-8EA3-3EC28EE9447D}"/>
              </a:ext>
            </a:extLst>
          </p:cNvPr>
          <p:cNvSpPr/>
          <p:nvPr/>
        </p:nvSpPr>
        <p:spPr bwMode="auto">
          <a:xfrm>
            <a:off x="279297" y="4676934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4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EB9CB30B-D33F-4D08-82A5-AC9AA213EB7F}"/>
              </a:ext>
            </a:extLst>
          </p:cNvPr>
          <p:cNvSpPr/>
          <p:nvPr/>
        </p:nvSpPr>
        <p:spPr bwMode="auto">
          <a:xfrm>
            <a:off x="212143" y="2331916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1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19B3731B-5AA6-48C9-8E36-750C7F5A31F4}"/>
              </a:ext>
            </a:extLst>
          </p:cNvPr>
          <p:cNvSpPr/>
          <p:nvPr/>
        </p:nvSpPr>
        <p:spPr bwMode="auto">
          <a:xfrm>
            <a:off x="5450902" y="3524754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2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F16E0651-8245-44DC-9DCD-933605FF9832}"/>
              </a:ext>
            </a:extLst>
          </p:cNvPr>
          <p:cNvSpPr/>
          <p:nvPr/>
        </p:nvSpPr>
        <p:spPr bwMode="auto">
          <a:xfrm>
            <a:off x="1482277" y="1874979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3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284761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42"/>
          <p:cNvSpPr>
            <a:spLocks noChangeArrowheads="1"/>
          </p:cNvSpPr>
          <p:nvPr/>
        </p:nvSpPr>
        <p:spPr bwMode="auto">
          <a:xfrm>
            <a:off x="5581651" y="1620220"/>
            <a:ext cx="3355972" cy="4490068"/>
          </a:xfrm>
          <a:prstGeom prst="rect">
            <a:avLst/>
          </a:prstGeom>
          <a:solidFill>
            <a:schemeClr val="accent1"/>
          </a:solidFill>
          <a:ln w="3175">
            <a:solidFill>
              <a:schemeClr val="bg1">
                <a:lumMod val="75000"/>
              </a:schemeClr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endParaRPr lang="ko-KR" altLang="en-US" sz="14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158" name="Rectangle 7"/>
          <p:cNvSpPr>
            <a:spLocks noChangeArrowheads="1"/>
          </p:cNvSpPr>
          <p:nvPr/>
        </p:nvSpPr>
        <p:spPr bwMode="auto">
          <a:xfrm>
            <a:off x="5441950" y="1755669"/>
            <a:ext cx="3635375" cy="4226031"/>
          </a:xfrm>
          <a:prstGeom prst="rect">
            <a:avLst/>
          </a:prstGeom>
          <a:pattFill prst="ltDnDiag">
            <a:fgClr>
              <a:schemeClr val="bg1">
                <a:lumMod val="95000"/>
              </a:schemeClr>
            </a:fgClr>
            <a:bgClr>
              <a:schemeClr val="bg1"/>
            </a:bgClr>
          </a:pattFill>
          <a:ln w="3175">
            <a:solidFill>
              <a:schemeClr val="bg1">
                <a:lumMod val="75000"/>
              </a:schemeClr>
            </a:solidFill>
            <a:prstDash val="solid"/>
            <a:miter lim="800000"/>
            <a:headEnd/>
            <a:tailEnd/>
          </a:ln>
          <a:extLst/>
        </p:spPr>
        <p:txBody>
          <a:bodyPr lIns="144000" tIns="252000" rIns="144000" bIns="252000"/>
          <a:lstStyle>
            <a:lvl1pPr marL="342900" indent="-342900" defTabSz="7620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defTabSz="7620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defTabSz="7620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defTabSz="7620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defTabSz="7620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50000"/>
              </a:spcBef>
              <a:buClr>
                <a:schemeClr val="tx1"/>
              </a:buClr>
              <a:buFont typeface="Wingdings" pitchFamily="2" charset="2"/>
              <a:buAutoNum type="arabicPeriod"/>
              <a:defRPr/>
            </a:pPr>
            <a:r>
              <a:rPr kumimoji="0"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GitHub </a:t>
            </a:r>
            <a:r>
              <a:rPr kumimoji="0"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사이트 접속</a:t>
            </a:r>
            <a:endParaRPr kumimoji="0"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ct val="50000"/>
              </a:spcBef>
              <a:buClr>
                <a:schemeClr val="tx1"/>
              </a:buClr>
              <a:buFont typeface="Wingdings" pitchFamily="2" charset="2"/>
              <a:buAutoNum type="arabicPeriod"/>
              <a:defRPr/>
            </a:pPr>
            <a:r>
              <a:rPr kumimoji="0"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저장소 생성</a:t>
            </a:r>
            <a:endParaRPr kumimoji="0"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ct val="50000"/>
              </a:spcBef>
              <a:buClr>
                <a:schemeClr val="tx1"/>
              </a:buClr>
              <a:buFont typeface="Wingdings" pitchFamily="2" charset="2"/>
              <a:buAutoNum type="arabicPeriod"/>
              <a:defRPr/>
            </a:pPr>
            <a:r>
              <a:rPr kumimoji="0"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구성원 초대</a:t>
            </a:r>
            <a:endParaRPr kumimoji="0"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316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목차</a:t>
            </a:r>
          </a:p>
        </p:txBody>
      </p:sp>
      <p:cxnSp>
        <p:nvCxnSpPr>
          <p:cNvPr id="5" name="꺾인 연결선 4"/>
          <p:cNvCxnSpPr>
            <a:cxnSpLocks/>
            <a:stCxn id="17" idx="1"/>
            <a:endCxn id="6158" idx="1"/>
          </p:cNvCxnSpPr>
          <p:nvPr/>
        </p:nvCxnSpPr>
        <p:spPr bwMode="auto">
          <a:xfrm>
            <a:off x="4903267" y="2015669"/>
            <a:ext cx="538683" cy="1853016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317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0" name="그룹 9">
            <a:extLst>
              <a:ext uri="{FF2B5EF4-FFF2-40B4-BE49-F238E27FC236}">
                <a16:creationId xmlns:a16="http://schemas.microsoft.com/office/drawing/2014/main" id="{AD9D8A33-396E-403D-9DDD-F43005201607}"/>
              </a:ext>
            </a:extLst>
          </p:cNvPr>
          <p:cNvGrpSpPr/>
          <p:nvPr/>
        </p:nvGrpSpPr>
        <p:grpSpPr>
          <a:xfrm>
            <a:off x="657225" y="2299980"/>
            <a:ext cx="4246042" cy="485776"/>
            <a:chOff x="657225" y="2300395"/>
            <a:chExt cx="4246042" cy="485776"/>
          </a:xfrm>
          <a:solidFill>
            <a:schemeClr val="bg1"/>
          </a:solidFill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40C65953-6E4A-4F14-91AE-EF9C98E62144}"/>
                </a:ext>
              </a:extLst>
            </p:cNvPr>
            <p:cNvSpPr/>
            <p:nvPr/>
          </p:nvSpPr>
          <p:spPr bwMode="auto">
            <a:xfrm>
              <a:off x="657225" y="2300395"/>
              <a:ext cx="4246041" cy="485776"/>
            </a:xfrm>
            <a:prstGeom prst="rect">
              <a:avLst/>
            </a:prstGeom>
            <a:grpFill/>
            <a:ln w="31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chemeClr val="accent2"/>
                </a:buClr>
                <a:buSzTx/>
                <a:buFont typeface="Wingdings" pitchFamily="2" charset="2"/>
                <a:buNone/>
                <a:tabLst/>
              </a:pPr>
              <a:endParaRPr kumimoji="0" lang="ko-KR" altLang="en-US" sz="1200" b="1" i="0" u="none" strike="noStrike" cap="none" normalizeH="0" baseline="0" dirty="0">
                <a:ln>
                  <a:noFill/>
                </a:ln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14" name="TextBox 52">
              <a:extLst>
                <a:ext uri="{FF2B5EF4-FFF2-40B4-BE49-F238E27FC236}">
                  <a16:creationId xmlns:a16="http://schemas.microsoft.com/office/drawing/2014/main" id="{40BBE33C-3971-4D41-B2C7-C91052A81C6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1061517" y="2338495"/>
              <a:ext cx="3841750" cy="430887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xtLst/>
          </p:spPr>
          <p:txBody>
            <a:bodyPr>
              <a:spAutoFit/>
            </a:bodyPr>
            <a:lstStyle>
              <a:lvl1pPr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1pPr>
              <a:lvl2pPr marL="742950" indent="-28575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2pPr>
              <a:lvl3pPr marL="11430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3pPr>
              <a:lvl4pPr marL="16002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4pPr>
              <a:lvl5pPr marL="20574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ko-KR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Ⅱ. Git </a:t>
              </a:r>
              <a:r>
                <a:rPr lang="ko-KR" altLang="en-US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응용 프로그램 설치</a:t>
              </a: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0B7CB508-F6AE-40A2-930A-F8EF48253563}"/>
              </a:ext>
            </a:extLst>
          </p:cNvPr>
          <p:cNvGrpSpPr/>
          <p:nvPr/>
        </p:nvGrpSpPr>
        <p:grpSpPr>
          <a:xfrm>
            <a:off x="657225" y="1762125"/>
            <a:ext cx="4246042" cy="485776"/>
            <a:chOff x="657225" y="1762125"/>
            <a:chExt cx="4246042" cy="485776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D8EB7083-8AFD-4A63-A8A5-D102487E7993}"/>
                </a:ext>
              </a:extLst>
            </p:cNvPr>
            <p:cNvSpPr/>
            <p:nvPr/>
          </p:nvSpPr>
          <p:spPr bwMode="auto">
            <a:xfrm>
              <a:off x="657225" y="1762125"/>
              <a:ext cx="4246041" cy="485776"/>
            </a:xfrm>
            <a:prstGeom prst="rect">
              <a:avLst/>
            </a:prstGeom>
            <a:pattFill prst="pct5">
              <a:fgClr>
                <a:schemeClr val="accent1">
                  <a:lumMod val="40000"/>
                  <a:lumOff val="60000"/>
                </a:schemeClr>
              </a:fgClr>
              <a:bgClr>
                <a:schemeClr val="accent1">
                  <a:lumMod val="40000"/>
                  <a:lumOff val="60000"/>
                </a:schemeClr>
              </a:bgClr>
            </a:pattFill>
            <a:ln w="3175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chemeClr val="accent2"/>
                </a:buClr>
                <a:buSzTx/>
                <a:buFont typeface="Wingdings" pitchFamily="2" charset="2"/>
                <a:buNone/>
                <a:tabLst/>
              </a:pPr>
              <a:endParaRPr kumimoji="0" lang="ko-KR" altLang="en-US" sz="1200" b="1" i="0" u="none" strike="noStrike" cap="none" normalizeH="0" baseline="0" dirty="0">
                <a:ln>
                  <a:noFill/>
                </a:ln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17" name="TextBox 52">
              <a:extLst>
                <a:ext uri="{FF2B5EF4-FFF2-40B4-BE49-F238E27FC236}">
                  <a16:creationId xmlns:a16="http://schemas.microsoft.com/office/drawing/2014/main" id="{A0658588-1528-4025-B63D-90EA9DC10D8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1061517" y="1800225"/>
              <a:ext cx="3841750" cy="430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1pPr>
              <a:lvl2pPr marL="742950" indent="-28575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2pPr>
              <a:lvl3pPr marL="11430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3pPr>
              <a:lvl4pPr marL="16002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4pPr>
              <a:lvl5pPr marL="20574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ko-KR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Ⅰ. GitHub </a:t>
              </a:r>
              <a:r>
                <a:rPr lang="ko-KR" altLang="en-US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사용자 등록</a:t>
              </a: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A817ECC3-42BF-485B-A233-CB0F40472CC9}"/>
              </a:ext>
            </a:extLst>
          </p:cNvPr>
          <p:cNvGrpSpPr/>
          <p:nvPr/>
        </p:nvGrpSpPr>
        <p:grpSpPr>
          <a:xfrm>
            <a:off x="657225" y="2837835"/>
            <a:ext cx="4246042" cy="485776"/>
            <a:chOff x="657225" y="1762125"/>
            <a:chExt cx="4246042" cy="485776"/>
          </a:xfrm>
          <a:solidFill>
            <a:schemeClr val="bg1"/>
          </a:solidFill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D6629B9F-97E8-462D-BD4B-4762F5DD55EA}"/>
                </a:ext>
              </a:extLst>
            </p:cNvPr>
            <p:cNvSpPr/>
            <p:nvPr/>
          </p:nvSpPr>
          <p:spPr bwMode="auto">
            <a:xfrm>
              <a:off x="657225" y="1762125"/>
              <a:ext cx="4246041" cy="485776"/>
            </a:xfrm>
            <a:prstGeom prst="rect">
              <a:avLst/>
            </a:prstGeom>
            <a:grpFill/>
            <a:ln w="31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chemeClr val="accent2"/>
                </a:buClr>
                <a:buSzTx/>
                <a:buFont typeface="Wingdings" pitchFamily="2" charset="2"/>
                <a:buNone/>
                <a:tabLst/>
              </a:pPr>
              <a:endParaRPr kumimoji="0" lang="ko-KR" altLang="en-US" sz="1200" b="1" i="0" u="none" strike="noStrike" cap="none" normalizeH="0" baseline="0" dirty="0">
                <a:ln>
                  <a:noFill/>
                </a:ln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20" name="TextBox 52">
              <a:extLst>
                <a:ext uri="{FF2B5EF4-FFF2-40B4-BE49-F238E27FC236}">
                  <a16:creationId xmlns:a16="http://schemas.microsoft.com/office/drawing/2014/main" id="{E712F542-4119-4CCC-AD30-68FF8FDC72A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1061517" y="1800225"/>
              <a:ext cx="3841750" cy="430887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xtLst/>
          </p:spPr>
          <p:txBody>
            <a:bodyPr>
              <a:spAutoFit/>
            </a:bodyPr>
            <a:lstStyle>
              <a:lvl1pPr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1pPr>
              <a:lvl2pPr marL="742950" indent="-28575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2pPr>
              <a:lvl3pPr marL="11430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3pPr>
              <a:lvl4pPr marL="16002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4pPr>
              <a:lvl5pPr marL="20574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ko-KR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Ⅲ. </a:t>
              </a:r>
              <a:r>
                <a:rPr lang="ko-KR" altLang="en-US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로컬 </a:t>
              </a:r>
              <a:r>
                <a:rPr lang="en-US" altLang="ko-KR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Git </a:t>
              </a:r>
              <a:r>
                <a:rPr lang="ko-KR" altLang="en-US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저장소 설정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573446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AutoShape 55">
            <a:extLst>
              <a:ext uri="{FF2B5EF4-FFF2-40B4-BE49-F238E27FC236}">
                <a16:creationId xmlns:a16="http://schemas.microsoft.com/office/drawing/2014/main" id="{111517A9-FDBD-4620-9D26-4CFBDA20D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390" y="1216079"/>
            <a:ext cx="6063349" cy="5266202"/>
          </a:xfrm>
          <a:prstGeom prst="round2SameRect">
            <a:avLst>
              <a:gd name="adj1" fmla="val 851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marL="173163" indent="-173163"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endParaRPr lang="ko-KR" altLang="en-US" sz="965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lang="en-US" altLang="ko-KR" dirty="0"/>
              <a:t>Ⅱ. </a:t>
            </a:r>
            <a:r>
              <a:rPr lang="ko-KR" altLang="en-US" dirty="0"/>
              <a:t>로컬 </a:t>
            </a:r>
            <a:r>
              <a:rPr lang="en-US" altLang="ko-KR" dirty="0"/>
              <a:t>Git </a:t>
            </a:r>
            <a:r>
              <a:rPr lang="ko-KR" altLang="en-US" dirty="0"/>
              <a:t>저장소 설정</a:t>
            </a:r>
          </a:p>
        </p:txBody>
      </p:sp>
      <p:sp>
        <p:nvSpPr>
          <p:cNvPr id="1539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5. Branch </a:t>
            </a:r>
            <a:r>
              <a:rPr lang="ko-KR" altLang="en-US" dirty="0"/>
              <a:t>추가 및 사용</a:t>
            </a:r>
          </a:p>
        </p:txBody>
      </p:sp>
      <p:sp>
        <p:nvSpPr>
          <p:cNvPr id="93" name="AutoShape 55"/>
          <p:cNvSpPr>
            <a:spLocks noChangeArrowheads="1"/>
          </p:cNvSpPr>
          <p:nvPr/>
        </p:nvSpPr>
        <p:spPr bwMode="auto">
          <a:xfrm>
            <a:off x="6435848" y="1216079"/>
            <a:ext cx="3234762" cy="5266202"/>
          </a:xfrm>
          <a:prstGeom prst="round2SameRect">
            <a:avLst>
              <a:gd name="adj1" fmla="val 1833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0" rIns="144000" bIns="144000"/>
          <a:lstStyle/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AutoNum type="arabicPeriod"/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Source Control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아이콘 클릭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Branches bar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클릭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master bar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오른쪽 마우스 클릭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Switch to Branch…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클릭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master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저장소로 전환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수정된 파일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Commit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master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저장됨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[</a:t>
            </a:r>
            <a:r>
              <a:rPr lang="ko-KR" altLang="en-US" sz="12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참고</a:t>
            </a:r>
            <a:r>
              <a:rPr lang="en-US" altLang="ko-KR" sz="12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] branch_sub1</a:t>
            </a:r>
            <a:r>
              <a:rPr lang="ko-KR" altLang="en-US" sz="12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에서 </a:t>
            </a:r>
            <a:r>
              <a:rPr lang="en-US" altLang="ko-KR" sz="12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Commit</a:t>
            </a:r>
            <a:r>
              <a:rPr lang="ko-KR" altLang="en-US" sz="12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된 파일 중 수정중인 파일은 모두 </a:t>
            </a:r>
            <a:r>
              <a:rPr lang="en-US" altLang="ko-KR" sz="12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Commit </a:t>
            </a:r>
            <a:r>
              <a:rPr lang="ko-KR" altLang="en-US" sz="12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후 저장소 전환을 수행할 수 있음</a:t>
            </a:r>
            <a:endParaRPr lang="en-US" altLang="ko-KR" sz="12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5. branch_sub1 bar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오른쪽 마우스 클릭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branch_sub1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저장소로 전환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수정된 파일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Commit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branch_sub1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저장됨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2" name="모서리가 둥근 직사각형 111"/>
          <p:cNvSpPr/>
          <p:nvPr/>
        </p:nvSpPr>
        <p:spPr>
          <a:xfrm>
            <a:off x="6798726" y="1047182"/>
            <a:ext cx="2509006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설명</a:t>
            </a:r>
          </a:p>
        </p:txBody>
      </p:sp>
      <p:sp>
        <p:nvSpPr>
          <p:cNvPr id="33" name="모서리가 둥근 직사각형 111">
            <a:extLst>
              <a:ext uri="{FF2B5EF4-FFF2-40B4-BE49-F238E27FC236}">
                <a16:creationId xmlns:a16="http://schemas.microsoft.com/office/drawing/2014/main" id="{D3E67C99-8D00-4E6B-AD78-743A87109CCD}"/>
              </a:ext>
            </a:extLst>
          </p:cNvPr>
          <p:cNvSpPr/>
          <p:nvPr/>
        </p:nvSpPr>
        <p:spPr>
          <a:xfrm>
            <a:off x="650559" y="1047182"/>
            <a:ext cx="3240000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en-US" altLang="ko-KR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master </a:t>
            </a: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전환 및 수정 내용 </a:t>
            </a:r>
            <a:r>
              <a:rPr lang="en-US" altLang="ko-KR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Commit</a:t>
            </a:r>
            <a:endParaRPr lang="ko-KR" altLang="en-US" sz="1400" kern="0" dirty="0">
              <a:solidFill>
                <a:prstClr val="white"/>
              </a:solidFill>
              <a:effectLst>
                <a:glow rad="63500">
                  <a:srgbClr val="1D427D"/>
                </a:glow>
              </a:effectLst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FC070AE-093E-4BF7-96C1-6F15D95B90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252" y="1540982"/>
            <a:ext cx="3240000" cy="4850766"/>
          </a:xfrm>
          <a:prstGeom prst="rect">
            <a:avLst/>
          </a:prstGeom>
        </p:spPr>
      </p:pic>
      <p:sp>
        <p:nvSpPr>
          <p:cNvPr id="15" name="타원 14">
            <a:extLst>
              <a:ext uri="{FF2B5EF4-FFF2-40B4-BE49-F238E27FC236}">
                <a16:creationId xmlns:a16="http://schemas.microsoft.com/office/drawing/2014/main" id="{61D1F4E4-4469-441F-89E4-73B5A4A8C1A3}"/>
              </a:ext>
            </a:extLst>
          </p:cNvPr>
          <p:cNvSpPr/>
          <p:nvPr/>
        </p:nvSpPr>
        <p:spPr bwMode="auto">
          <a:xfrm>
            <a:off x="193329" y="2368132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1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FF34CCC6-191B-4666-A855-F6F534DAACD6}"/>
              </a:ext>
            </a:extLst>
          </p:cNvPr>
          <p:cNvSpPr/>
          <p:nvPr/>
        </p:nvSpPr>
        <p:spPr bwMode="auto">
          <a:xfrm>
            <a:off x="445329" y="3139071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2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192B16BA-3764-44AC-B9AB-BE69BFBF64BE}"/>
              </a:ext>
            </a:extLst>
          </p:cNvPr>
          <p:cNvSpPr/>
          <p:nvPr/>
        </p:nvSpPr>
        <p:spPr bwMode="auto">
          <a:xfrm>
            <a:off x="2270559" y="3252791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3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57FF569A-DA52-4399-89BB-A1B4F2922286}"/>
              </a:ext>
            </a:extLst>
          </p:cNvPr>
          <p:cNvSpPr/>
          <p:nvPr/>
        </p:nvSpPr>
        <p:spPr bwMode="auto">
          <a:xfrm>
            <a:off x="2270559" y="4652295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5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9FACBDF-8713-44E6-81E7-22A8112019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9729" y="3484421"/>
            <a:ext cx="1954266" cy="2737854"/>
          </a:xfrm>
          <a:prstGeom prst="rect">
            <a:avLst/>
          </a:prstGeom>
        </p:spPr>
      </p:pic>
      <p:sp>
        <p:nvSpPr>
          <p:cNvPr id="20" name="타원 19">
            <a:extLst>
              <a:ext uri="{FF2B5EF4-FFF2-40B4-BE49-F238E27FC236}">
                <a16:creationId xmlns:a16="http://schemas.microsoft.com/office/drawing/2014/main" id="{7BAA03F4-18C5-40D9-87F1-0E20BA8D568E}"/>
              </a:ext>
            </a:extLst>
          </p:cNvPr>
          <p:cNvSpPr/>
          <p:nvPr/>
        </p:nvSpPr>
        <p:spPr bwMode="auto">
          <a:xfrm>
            <a:off x="4149742" y="3373579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lang="en-US" altLang="ko-KR" sz="1200" dirty="0">
                <a:solidFill>
                  <a:schemeClr val="bg1"/>
                </a:solidFill>
                <a:latin typeface="Arial" pitchFamily="34" charset="0"/>
                <a:ea typeface="돋움" pitchFamily="50" charset="-127"/>
                <a:cs typeface="굴림" pitchFamily="50" charset="-127"/>
              </a:rPr>
              <a:t>4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932413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AutoShape 55">
            <a:extLst>
              <a:ext uri="{FF2B5EF4-FFF2-40B4-BE49-F238E27FC236}">
                <a16:creationId xmlns:a16="http://schemas.microsoft.com/office/drawing/2014/main" id="{111517A9-FDBD-4620-9D26-4CFBDA20D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390" y="1216079"/>
            <a:ext cx="6063349" cy="5266202"/>
          </a:xfrm>
          <a:prstGeom prst="round2SameRect">
            <a:avLst>
              <a:gd name="adj1" fmla="val 851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marL="173163" indent="-173163"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endParaRPr lang="ko-KR" altLang="en-US" sz="965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27E9393E-A6B5-47A3-B401-849F0FD715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252" y="1540982"/>
            <a:ext cx="5879532" cy="4850765"/>
          </a:xfrm>
          <a:prstGeom prst="rect">
            <a:avLst/>
          </a:prstGeom>
        </p:spPr>
      </p:pic>
      <p:sp>
        <p:nvSpPr>
          <p:cNvPr id="3" name="텍스트 개체 틀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lang="en-US" altLang="ko-KR" dirty="0"/>
              <a:t>Ⅱ. </a:t>
            </a:r>
            <a:r>
              <a:rPr lang="ko-KR" altLang="en-US" dirty="0"/>
              <a:t>로컬 </a:t>
            </a:r>
            <a:r>
              <a:rPr lang="en-US" altLang="ko-KR" dirty="0"/>
              <a:t>Git </a:t>
            </a:r>
            <a:r>
              <a:rPr lang="ko-KR" altLang="en-US" dirty="0"/>
              <a:t>저장소 설정</a:t>
            </a:r>
          </a:p>
        </p:txBody>
      </p:sp>
      <p:sp>
        <p:nvSpPr>
          <p:cNvPr id="1539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5. Branch </a:t>
            </a:r>
            <a:r>
              <a:rPr lang="ko-KR" altLang="en-US" dirty="0"/>
              <a:t>추가 및 사용</a:t>
            </a:r>
          </a:p>
        </p:txBody>
      </p:sp>
      <p:sp>
        <p:nvSpPr>
          <p:cNvPr id="93" name="AutoShape 55"/>
          <p:cNvSpPr>
            <a:spLocks noChangeArrowheads="1"/>
          </p:cNvSpPr>
          <p:nvPr/>
        </p:nvSpPr>
        <p:spPr bwMode="auto">
          <a:xfrm>
            <a:off x="6435848" y="1216079"/>
            <a:ext cx="3234762" cy="5266202"/>
          </a:xfrm>
          <a:prstGeom prst="round2SameRect">
            <a:avLst>
              <a:gd name="adj1" fmla="val 1833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0" rIns="144000" bIns="144000"/>
          <a:lstStyle/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AutoNum type="arabicPeriod"/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Source Control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아이콘 클릭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파일 수정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Git Test.text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파일 내용을 수정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수정된 내용을 입력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Commit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아이콘을 클릭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master branch Commit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된 내용 확인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2" name="모서리가 둥근 직사각형 111"/>
          <p:cNvSpPr/>
          <p:nvPr/>
        </p:nvSpPr>
        <p:spPr>
          <a:xfrm>
            <a:off x="6798726" y="1047182"/>
            <a:ext cx="2509006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설명</a:t>
            </a:r>
          </a:p>
        </p:txBody>
      </p:sp>
      <p:sp>
        <p:nvSpPr>
          <p:cNvPr id="33" name="모서리가 둥근 직사각형 111">
            <a:extLst>
              <a:ext uri="{FF2B5EF4-FFF2-40B4-BE49-F238E27FC236}">
                <a16:creationId xmlns:a16="http://schemas.microsoft.com/office/drawing/2014/main" id="{D3E67C99-8D00-4E6B-AD78-743A87109CCD}"/>
              </a:ext>
            </a:extLst>
          </p:cNvPr>
          <p:cNvSpPr/>
          <p:nvPr/>
        </p:nvSpPr>
        <p:spPr>
          <a:xfrm>
            <a:off x="650559" y="1047182"/>
            <a:ext cx="3240000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en-US" altLang="ko-KR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master branch </a:t>
            </a: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전환 후 </a:t>
            </a:r>
            <a:r>
              <a:rPr lang="en-US" altLang="ko-KR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Commit</a:t>
            </a:r>
            <a:endParaRPr lang="ko-KR" altLang="en-US" sz="1400" kern="0" dirty="0">
              <a:solidFill>
                <a:prstClr val="white"/>
              </a:solidFill>
              <a:effectLst>
                <a:glow rad="63500">
                  <a:srgbClr val="1D427D"/>
                </a:glow>
              </a:effectLst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7DF41327-4CF9-4701-8EA3-3EC28EE9447D}"/>
              </a:ext>
            </a:extLst>
          </p:cNvPr>
          <p:cNvSpPr/>
          <p:nvPr/>
        </p:nvSpPr>
        <p:spPr bwMode="auto">
          <a:xfrm>
            <a:off x="279297" y="3518090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4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EB9CB30B-D33F-4D08-82A5-AC9AA213EB7F}"/>
              </a:ext>
            </a:extLst>
          </p:cNvPr>
          <p:cNvSpPr/>
          <p:nvPr/>
        </p:nvSpPr>
        <p:spPr bwMode="auto">
          <a:xfrm>
            <a:off x="212143" y="2331916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1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19B3731B-5AA6-48C9-8E36-750C7F5A31F4}"/>
              </a:ext>
            </a:extLst>
          </p:cNvPr>
          <p:cNvSpPr/>
          <p:nvPr/>
        </p:nvSpPr>
        <p:spPr bwMode="auto">
          <a:xfrm>
            <a:off x="5659129" y="3696767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2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F16E0651-8245-44DC-9DCD-933605FF9832}"/>
              </a:ext>
            </a:extLst>
          </p:cNvPr>
          <p:cNvSpPr/>
          <p:nvPr/>
        </p:nvSpPr>
        <p:spPr bwMode="auto">
          <a:xfrm>
            <a:off x="1482277" y="1874979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3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969538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>
            <a:lvl1pPr algn="ctr">
              <a:defRPr sz="3200"/>
            </a:lvl1pPr>
          </a:lstStyle>
          <a:p>
            <a:pPr marL="0" indent="0" eaLnBrk="1" hangingPunct="1">
              <a:lnSpc>
                <a:spcPct val="100000"/>
              </a:lnSpc>
            </a:pPr>
            <a:r>
              <a:rPr lang="ko-KR" altLang="en-US" dirty="0"/>
              <a:t>전자복무관리시스템 구축 프로젝트</a:t>
            </a:r>
            <a:endParaRPr lang="en-US" altLang="ko-KR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그림 135" descr="14.png"/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7076" y="2325572"/>
            <a:ext cx="651220" cy="38755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6" name="AutoShape 55"/>
          <p:cNvSpPr>
            <a:spLocks noChangeArrowheads="1"/>
          </p:cNvSpPr>
          <p:nvPr/>
        </p:nvSpPr>
        <p:spPr bwMode="auto">
          <a:xfrm>
            <a:off x="349373" y="2042559"/>
            <a:ext cx="5533414" cy="4301092"/>
          </a:xfrm>
          <a:prstGeom prst="rect">
            <a:avLst/>
          </a:prstGeom>
          <a:solidFill>
            <a:schemeClr val="bg1">
              <a:alpha val="50000"/>
            </a:schemeClr>
          </a:solidFill>
          <a:ln w="3175">
            <a:solidFill>
              <a:schemeClr val="accent1">
                <a:lumMod val="75000"/>
              </a:schemeClr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marL="173163" indent="-173163"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endParaRPr lang="ko-KR" altLang="en-US" sz="965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altLang="ko-KR" dirty="0"/>
              <a:t>I. </a:t>
            </a:r>
            <a:r>
              <a:rPr lang="ko-KR" altLang="en-US" dirty="0"/>
              <a:t>프로젝트 개요</a:t>
            </a:r>
          </a:p>
        </p:txBody>
      </p:sp>
      <p:sp>
        <p:nvSpPr>
          <p:cNvPr id="1539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1. </a:t>
            </a:r>
            <a:r>
              <a:rPr lang="ko-KR" altLang="en-US" dirty="0"/>
              <a:t>프로젝트 추진 배경</a:t>
            </a:r>
          </a:p>
        </p:txBody>
      </p:sp>
      <p:sp>
        <p:nvSpPr>
          <p:cNvPr id="15392" name="내용 개체 틀 3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0" indent="0" eaLnBrk="1" hangingPunct="1"/>
            <a:r>
              <a:rPr lang="ko-KR" altLang="en-US" dirty="0"/>
              <a:t>중장기 비전 달성을 위한 경영진 및 임직원의 요구 수준에 부합할 수 있는 통합 관점의 </a:t>
            </a:r>
            <a:r>
              <a:rPr lang="en-US" altLang="ko-KR" dirty="0"/>
              <a:t>Global HR </a:t>
            </a:r>
            <a:r>
              <a:rPr lang="ko-KR" altLang="en-US" dirty="0"/>
              <a:t>시스템을 구축하고자 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8" name="Rectangle 16"/>
          <p:cNvSpPr>
            <a:spLocks noChangeArrowheads="1"/>
          </p:cNvSpPr>
          <p:nvPr/>
        </p:nvSpPr>
        <p:spPr bwMode="auto">
          <a:xfrm>
            <a:off x="548787" y="2554940"/>
            <a:ext cx="2082893" cy="105472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/>
        </p:spPr>
        <p:txBody>
          <a:bodyPr wrap="square" lIns="0" tIns="0" rIns="0" bIns="0" anchor="ctr"/>
          <a:lstStyle/>
          <a:p>
            <a:pPr marL="0" lvl="1" indent="11113" algn="ctr">
              <a:buClr>
                <a:srgbClr val="FF0000"/>
              </a:buClr>
              <a:buSzPct val="115000"/>
              <a:defRPr/>
            </a:pPr>
            <a:r>
              <a:rPr lang="ko-KR" altLang="en-US" sz="13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인사</a:t>
            </a:r>
            <a:r>
              <a:rPr lang="ko-KR" altLang="en-US" sz="1300" b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급여시스템</a:t>
            </a:r>
            <a:r>
              <a:rPr lang="en-US" altLang="ko-KR" sz="1300" b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300" b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및 성과</a:t>
            </a:r>
            <a:r>
              <a:rPr lang="ko-KR" altLang="en-US" sz="13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평가</a:t>
            </a:r>
            <a:r>
              <a:rPr lang="ko-KR" altLang="en-US" sz="1300" b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 </a:t>
            </a:r>
            <a:endParaRPr lang="en-US" altLang="ko-KR" sz="1300" b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lvl="1" indent="11113" algn="ctr">
              <a:buClr>
                <a:srgbClr val="FF0000"/>
              </a:buClr>
              <a:buSzPct val="115000"/>
              <a:defRPr/>
            </a:pPr>
            <a:r>
              <a:rPr lang="ko-KR" altLang="en-US" sz="13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별도 분리운영</a:t>
            </a:r>
          </a:p>
        </p:txBody>
      </p:sp>
      <p:sp>
        <p:nvSpPr>
          <p:cNvPr id="39" name="Rectangle 16"/>
          <p:cNvSpPr>
            <a:spLocks noChangeArrowheads="1"/>
          </p:cNvSpPr>
          <p:nvPr/>
        </p:nvSpPr>
        <p:spPr bwMode="auto">
          <a:xfrm>
            <a:off x="560510" y="3746990"/>
            <a:ext cx="2082893" cy="105472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/>
        </p:spPr>
        <p:txBody>
          <a:bodyPr wrap="square" lIns="0" tIns="0" rIns="0" bIns="0" anchor="ctr"/>
          <a:lstStyle/>
          <a:p>
            <a:pPr marL="0" lvl="1" indent="11113" algn="ctr">
              <a:buClr>
                <a:srgbClr val="FF0000"/>
              </a:buClr>
              <a:buSzPct val="115000"/>
              <a:defRPr/>
            </a:pPr>
            <a:r>
              <a:rPr lang="ko-KR" altLang="en-US" sz="13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인사</a:t>
            </a:r>
            <a:r>
              <a:rPr lang="ko-KR" altLang="en-US" sz="1300" b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급여시스템은 </a:t>
            </a:r>
            <a:r>
              <a:rPr lang="ko-KR" altLang="en-US" sz="13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단순 </a:t>
            </a:r>
            <a:endParaRPr lang="en-US" altLang="ko-KR" sz="13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lvl="1" indent="11113" algn="ctr">
              <a:buClr>
                <a:srgbClr val="FF0000"/>
              </a:buClr>
              <a:buSzPct val="115000"/>
              <a:defRPr/>
            </a:pPr>
            <a:r>
              <a:rPr lang="ko-KR" altLang="en-US" sz="13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인사정보 관리 </a:t>
            </a:r>
            <a:r>
              <a:rPr lang="ko-KR" altLang="en-US" sz="1300" b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및 지급</a:t>
            </a:r>
            <a:r>
              <a:rPr lang="en-US" altLang="ko-KR" sz="1300" b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300" b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정산관리</a:t>
            </a:r>
          </a:p>
        </p:txBody>
      </p:sp>
      <p:sp>
        <p:nvSpPr>
          <p:cNvPr id="40" name="Rectangle 16"/>
          <p:cNvSpPr>
            <a:spLocks noChangeArrowheads="1"/>
          </p:cNvSpPr>
          <p:nvPr/>
        </p:nvSpPr>
        <p:spPr bwMode="auto">
          <a:xfrm>
            <a:off x="560510" y="4939040"/>
            <a:ext cx="2082893" cy="105472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/>
        </p:spPr>
        <p:txBody>
          <a:bodyPr wrap="square" lIns="0" tIns="0" rIns="0" bIns="0" anchor="ctr"/>
          <a:lstStyle/>
          <a:p>
            <a:pPr marL="0" lvl="1" indent="11113" algn="ctr">
              <a:buClr>
                <a:srgbClr val="FF0000"/>
              </a:buClr>
              <a:buSzPct val="115000"/>
              <a:defRPr/>
            </a:pPr>
            <a:r>
              <a:rPr lang="ko-KR" altLang="en-US" sz="13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평가</a:t>
            </a:r>
            <a:r>
              <a:rPr lang="ko-KR" altLang="en-US" sz="1300" b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시스템은 업적평가 및 </a:t>
            </a:r>
            <a:endParaRPr lang="en-US" altLang="ko-KR" sz="1300" b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lvl="1" indent="11113" algn="ctr">
              <a:buClr>
                <a:srgbClr val="FF0000"/>
              </a:buClr>
              <a:buSzPct val="115000"/>
              <a:defRPr/>
            </a:pPr>
            <a:r>
              <a:rPr lang="ko-KR" altLang="en-US" sz="1300" b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능력평가 관리</a:t>
            </a:r>
          </a:p>
        </p:txBody>
      </p:sp>
      <p:sp>
        <p:nvSpPr>
          <p:cNvPr id="43" name="Rectangle 16"/>
          <p:cNvSpPr>
            <a:spLocks noChangeArrowheads="1"/>
          </p:cNvSpPr>
          <p:nvPr/>
        </p:nvSpPr>
        <p:spPr bwMode="auto">
          <a:xfrm>
            <a:off x="3240155" y="2324952"/>
            <a:ext cx="2451504" cy="720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/>
        </p:spPr>
        <p:txBody>
          <a:bodyPr wrap="square" lIns="0" tIns="0" rIns="0" bIns="0" anchor="ctr"/>
          <a:lstStyle/>
          <a:p>
            <a:pPr marL="0" lvl="1" algn="ctr">
              <a:buClr>
                <a:srgbClr val="FF0000"/>
              </a:buClr>
              <a:buSzPct val="115000"/>
              <a:defRPr/>
            </a:pPr>
            <a:r>
              <a:rPr lang="ko-KR" altLang="en-US" sz="1300" b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인사시스템 이원화에 따른 </a:t>
            </a:r>
            <a:r>
              <a:rPr lang="ko-KR" altLang="en-US" sz="13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업무 효율성 저하 및 통합관리 필요</a:t>
            </a:r>
          </a:p>
        </p:txBody>
      </p:sp>
      <p:sp>
        <p:nvSpPr>
          <p:cNvPr id="44" name="Rectangle 16"/>
          <p:cNvSpPr>
            <a:spLocks noChangeArrowheads="1"/>
          </p:cNvSpPr>
          <p:nvPr/>
        </p:nvSpPr>
        <p:spPr bwMode="auto">
          <a:xfrm>
            <a:off x="3240155" y="3119653"/>
            <a:ext cx="2451504" cy="720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/>
        </p:spPr>
        <p:txBody>
          <a:bodyPr wrap="square" lIns="0" tIns="0" rIns="0" bIns="0" anchor="ctr"/>
          <a:lstStyle/>
          <a:p>
            <a:pPr marL="0" lvl="1" algn="ctr">
              <a:buClr>
                <a:srgbClr val="FF0000"/>
              </a:buClr>
              <a:buSzPct val="115000"/>
            </a:pPr>
            <a:r>
              <a:rPr lang="ko-KR" altLang="en-US" sz="13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지급</a:t>
            </a:r>
            <a:r>
              <a:rPr lang="en-US" altLang="ko-KR" sz="13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3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정산시스템에 국한</a:t>
            </a:r>
            <a:r>
              <a:rPr lang="ko-KR" altLang="en-US" sz="1300" b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되어 글로벌 </a:t>
            </a:r>
            <a:r>
              <a:rPr lang="ko-KR" altLang="en-US" sz="13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선진 프로세스 기능</a:t>
            </a:r>
            <a:endParaRPr lang="en-US" altLang="ko-KR" sz="13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lvl="1" algn="ctr">
              <a:buClr>
                <a:srgbClr val="FF0000"/>
              </a:buClr>
              <a:buSzPct val="115000"/>
            </a:pPr>
            <a:r>
              <a:rPr lang="en-US" altLang="ko-KR" sz="1300" b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300" b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평가</a:t>
            </a:r>
            <a:r>
              <a:rPr lang="en-US" altLang="ko-KR" sz="1300" b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ko-KR" altLang="en-US" sz="1300" b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보상 연계</a:t>
            </a:r>
            <a:r>
              <a:rPr lang="en-US" altLang="ko-KR" sz="1300" b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300" b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3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보완 필요</a:t>
            </a:r>
          </a:p>
        </p:txBody>
      </p:sp>
      <p:sp>
        <p:nvSpPr>
          <p:cNvPr id="45" name="Rectangle 16"/>
          <p:cNvSpPr>
            <a:spLocks noChangeArrowheads="1"/>
          </p:cNvSpPr>
          <p:nvPr/>
        </p:nvSpPr>
        <p:spPr bwMode="auto">
          <a:xfrm>
            <a:off x="3240155" y="3914353"/>
            <a:ext cx="2451504" cy="720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/>
        </p:spPr>
        <p:txBody>
          <a:bodyPr wrap="square" lIns="0" tIns="0" rIns="0" bIns="0" anchor="ctr"/>
          <a:lstStyle/>
          <a:p>
            <a:pPr marL="0" lvl="1" algn="ctr">
              <a:buClr>
                <a:srgbClr val="FF0000"/>
              </a:buClr>
              <a:buSzPct val="115000"/>
            </a:pPr>
            <a:r>
              <a:rPr lang="ko-KR" altLang="en-US" sz="13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다양한 인사정보의 조회 및 분석 기능 미흡</a:t>
            </a:r>
            <a:r>
              <a:rPr lang="ko-KR" altLang="en-US" sz="1300" b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300" b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300" b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전사차원 인력 적재적소 재배치 요구 등</a:t>
            </a:r>
            <a:r>
              <a:rPr lang="en-US" altLang="ko-KR" sz="1300" b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1300" b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6" name="Rectangle 16"/>
          <p:cNvSpPr>
            <a:spLocks noChangeArrowheads="1"/>
          </p:cNvSpPr>
          <p:nvPr/>
        </p:nvSpPr>
        <p:spPr bwMode="auto">
          <a:xfrm>
            <a:off x="3240155" y="4709053"/>
            <a:ext cx="2451504" cy="720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/>
        </p:spPr>
        <p:txBody>
          <a:bodyPr wrap="square" lIns="0" tIns="0" rIns="0" bIns="0" anchor="ctr"/>
          <a:lstStyle/>
          <a:p>
            <a:pPr marL="0" lvl="1" algn="ctr">
              <a:buClr>
                <a:srgbClr val="FF0000"/>
              </a:buClr>
              <a:buSzPct val="115000"/>
            </a:pPr>
            <a:r>
              <a:rPr lang="en-US" altLang="ko-KR" sz="13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PI</a:t>
            </a:r>
            <a:r>
              <a:rPr lang="ko-KR" altLang="en-US" sz="13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결과 개인업적평가 및 역량평가에 대한 평가 프로세스 개선 니즈</a:t>
            </a:r>
          </a:p>
        </p:txBody>
      </p:sp>
      <p:sp>
        <p:nvSpPr>
          <p:cNvPr id="47" name="Rectangle 16"/>
          <p:cNvSpPr>
            <a:spLocks noChangeArrowheads="1"/>
          </p:cNvSpPr>
          <p:nvPr/>
        </p:nvSpPr>
        <p:spPr bwMode="auto">
          <a:xfrm>
            <a:off x="3240155" y="5503754"/>
            <a:ext cx="2451504" cy="720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/>
        </p:spPr>
        <p:txBody>
          <a:bodyPr wrap="square" lIns="0" tIns="0" rIns="0" bIns="0" anchor="ctr"/>
          <a:lstStyle/>
          <a:p>
            <a:pPr marL="0" lvl="1" algn="ctr">
              <a:buClr>
                <a:srgbClr val="FF0000"/>
              </a:buClr>
              <a:buSzPct val="115000"/>
            </a:pPr>
            <a:r>
              <a:rPr lang="ko-KR" altLang="en-US" sz="1300" b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그룹 표준 프로세스 적용 및 </a:t>
            </a:r>
            <a:r>
              <a:rPr lang="ko-KR" altLang="en-US" sz="13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제도 결과 반영을 위한 시스템 구현 필요</a:t>
            </a:r>
          </a:p>
        </p:txBody>
      </p:sp>
      <p:cxnSp>
        <p:nvCxnSpPr>
          <p:cNvPr id="49" name="직선 화살표 연결선 48"/>
          <p:cNvCxnSpPr>
            <a:stCxn id="38" idx="3"/>
            <a:endCxn id="43" idx="1"/>
          </p:cNvCxnSpPr>
          <p:nvPr/>
        </p:nvCxnSpPr>
        <p:spPr bwMode="auto">
          <a:xfrm flipV="1">
            <a:off x="2631680" y="2684952"/>
            <a:ext cx="608475" cy="397351"/>
          </a:xfrm>
          <a:prstGeom prst="straightConnector1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med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336699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</p:cxnSp>
      <p:cxnSp>
        <p:nvCxnSpPr>
          <p:cNvPr id="50" name="직선 화살표 연결선 49"/>
          <p:cNvCxnSpPr>
            <a:stCxn id="38" idx="3"/>
            <a:endCxn id="44" idx="1"/>
          </p:cNvCxnSpPr>
          <p:nvPr/>
        </p:nvCxnSpPr>
        <p:spPr bwMode="auto">
          <a:xfrm>
            <a:off x="2631680" y="3082303"/>
            <a:ext cx="608475" cy="397350"/>
          </a:xfrm>
          <a:prstGeom prst="straightConnector1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med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336699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</p:cxnSp>
      <p:cxnSp>
        <p:nvCxnSpPr>
          <p:cNvPr id="51" name="직선 화살표 연결선 50"/>
          <p:cNvCxnSpPr>
            <a:stCxn id="39" idx="3"/>
            <a:endCxn id="45" idx="1"/>
          </p:cNvCxnSpPr>
          <p:nvPr/>
        </p:nvCxnSpPr>
        <p:spPr bwMode="auto">
          <a:xfrm>
            <a:off x="2643403" y="4274353"/>
            <a:ext cx="596752" cy="0"/>
          </a:xfrm>
          <a:prstGeom prst="straightConnector1">
            <a:avLst/>
          </a:prstGeom>
          <a:solidFill>
            <a:schemeClr val="bg1"/>
          </a:solidFill>
          <a:ln w="3175" cap="flat" cmpd="sng" algn="ctr">
            <a:solidFill>
              <a:srgbClr val="3333FF"/>
            </a:solidFill>
            <a:prstDash val="solid"/>
            <a:round/>
            <a:headEnd type="none" w="med" len="med"/>
            <a:tailEnd type="stealth" w="med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336699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</p:cxnSp>
      <p:cxnSp>
        <p:nvCxnSpPr>
          <p:cNvPr id="52" name="직선 화살표 연결선 51"/>
          <p:cNvCxnSpPr>
            <a:stCxn id="40" idx="3"/>
            <a:endCxn id="47" idx="1"/>
          </p:cNvCxnSpPr>
          <p:nvPr/>
        </p:nvCxnSpPr>
        <p:spPr bwMode="auto">
          <a:xfrm>
            <a:off x="2643403" y="5466403"/>
            <a:ext cx="596752" cy="397351"/>
          </a:xfrm>
          <a:prstGeom prst="straightConnector1">
            <a:avLst/>
          </a:prstGeom>
          <a:solidFill>
            <a:schemeClr val="bg1"/>
          </a:solidFill>
          <a:ln w="3175" cap="flat" cmpd="sng" algn="ctr">
            <a:solidFill>
              <a:srgbClr val="C00000"/>
            </a:solidFill>
            <a:prstDash val="solid"/>
            <a:round/>
            <a:headEnd type="none" w="med" len="med"/>
            <a:tailEnd type="stealth" w="med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336699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</p:cxnSp>
      <p:cxnSp>
        <p:nvCxnSpPr>
          <p:cNvPr id="56" name="직선 화살표 연결선 55"/>
          <p:cNvCxnSpPr>
            <a:stCxn id="40" idx="3"/>
            <a:endCxn id="46" idx="1"/>
          </p:cNvCxnSpPr>
          <p:nvPr/>
        </p:nvCxnSpPr>
        <p:spPr bwMode="auto">
          <a:xfrm flipV="1">
            <a:off x="2643403" y="5069053"/>
            <a:ext cx="596752" cy="397350"/>
          </a:xfrm>
          <a:prstGeom prst="straightConnector1">
            <a:avLst/>
          </a:prstGeom>
          <a:solidFill>
            <a:schemeClr val="bg1"/>
          </a:solidFill>
          <a:ln w="3175" cap="flat" cmpd="sng" algn="ctr">
            <a:solidFill>
              <a:srgbClr val="C00000"/>
            </a:solidFill>
            <a:prstDash val="solid"/>
            <a:round/>
            <a:headEnd type="none" w="med" len="med"/>
            <a:tailEnd type="stealth" w="med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336699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</p:cxnSp>
      <p:cxnSp>
        <p:nvCxnSpPr>
          <p:cNvPr id="57" name="직선 화살표 연결선 56"/>
          <p:cNvCxnSpPr>
            <a:stCxn id="38" idx="3"/>
            <a:endCxn id="47" idx="1"/>
          </p:cNvCxnSpPr>
          <p:nvPr/>
        </p:nvCxnSpPr>
        <p:spPr bwMode="auto">
          <a:xfrm>
            <a:off x="2631680" y="3082303"/>
            <a:ext cx="608475" cy="2781451"/>
          </a:xfrm>
          <a:prstGeom prst="straightConnector1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med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336699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</p:cxnSp>
      <p:cxnSp>
        <p:nvCxnSpPr>
          <p:cNvPr id="58" name="직선 화살표 연결선 57"/>
          <p:cNvCxnSpPr>
            <a:stCxn id="39" idx="3"/>
            <a:endCxn id="47" idx="1"/>
          </p:cNvCxnSpPr>
          <p:nvPr/>
        </p:nvCxnSpPr>
        <p:spPr bwMode="auto">
          <a:xfrm>
            <a:off x="2643403" y="4274353"/>
            <a:ext cx="596752" cy="1589401"/>
          </a:xfrm>
          <a:prstGeom prst="straightConnector1">
            <a:avLst/>
          </a:prstGeom>
          <a:solidFill>
            <a:schemeClr val="bg1"/>
          </a:solidFill>
          <a:ln w="3175" cap="flat" cmpd="sng" algn="ctr">
            <a:solidFill>
              <a:srgbClr val="3333FF"/>
            </a:solidFill>
            <a:prstDash val="solid"/>
            <a:round/>
            <a:headEnd type="none" w="med" len="med"/>
            <a:tailEnd type="stealth" w="med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336699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</p:cxnSp>
      <p:sp>
        <p:nvSpPr>
          <p:cNvPr id="93" name="AutoShape 55"/>
          <p:cNvSpPr>
            <a:spLocks noChangeArrowheads="1"/>
          </p:cNvSpPr>
          <p:nvPr/>
        </p:nvSpPr>
        <p:spPr bwMode="auto">
          <a:xfrm>
            <a:off x="6435848" y="2042559"/>
            <a:ext cx="3130183" cy="4301092"/>
          </a:xfrm>
          <a:prstGeom prst="rect">
            <a:avLst/>
          </a:prstGeom>
          <a:solidFill>
            <a:schemeClr val="bg1">
              <a:alpha val="50000"/>
            </a:schemeClr>
          </a:solidFill>
          <a:ln w="3175">
            <a:solidFill>
              <a:schemeClr val="accent1">
                <a:lumMod val="75000"/>
              </a:schemeClr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marL="173163" indent="-173163"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endParaRPr lang="ko-KR" altLang="en-US" sz="965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5" name="Rectangle 16"/>
          <p:cNvSpPr>
            <a:spLocks noChangeArrowheads="1"/>
          </p:cNvSpPr>
          <p:nvPr/>
        </p:nvSpPr>
        <p:spPr bwMode="auto">
          <a:xfrm>
            <a:off x="6609328" y="2324952"/>
            <a:ext cx="2742757" cy="720000"/>
          </a:xfrm>
          <a:prstGeom prst="rect">
            <a:avLst/>
          </a:prstGeom>
          <a:solidFill>
            <a:srgbClr val="4C98CC">
              <a:alpha val="9000"/>
            </a:srgb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lvl="1" algn="ctr"/>
            <a:r>
              <a:rPr lang="ko-KR" altLang="en-US" sz="13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인사관리 시스템 통합 </a:t>
            </a:r>
            <a:r>
              <a:rPr lang="en-US" altLang="ko-KR" sz="1300" b="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300" b="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인사 </a:t>
            </a:r>
            <a:r>
              <a:rPr lang="en-US" altLang="ko-KR" sz="1300" b="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+ </a:t>
            </a:r>
            <a:r>
              <a:rPr lang="ko-KR" altLang="en-US" sz="1300" b="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평가 </a:t>
            </a:r>
            <a:r>
              <a:rPr lang="en-US" altLang="ko-KR" sz="1300" b="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+ </a:t>
            </a:r>
            <a:r>
              <a:rPr lang="ko-KR" altLang="en-US" sz="1300" b="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보상</a:t>
            </a:r>
            <a:r>
              <a:rPr lang="en-US" altLang="ko-KR" sz="1300" b="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ko-KR" altLang="en-US" sz="13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하여 업무효율성 및 편의성 향상</a:t>
            </a:r>
          </a:p>
        </p:txBody>
      </p:sp>
      <p:sp>
        <p:nvSpPr>
          <p:cNvPr id="96" name="Rectangle 16"/>
          <p:cNvSpPr>
            <a:spLocks noChangeArrowheads="1"/>
          </p:cNvSpPr>
          <p:nvPr/>
        </p:nvSpPr>
        <p:spPr bwMode="auto">
          <a:xfrm>
            <a:off x="6609328" y="4709053"/>
            <a:ext cx="2742757" cy="720000"/>
          </a:xfrm>
          <a:prstGeom prst="rect">
            <a:avLst/>
          </a:prstGeom>
          <a:solidFill>
            <a:srgbClr val="4C98CC">
              <a:alpha val="9000"/>
            </a:srgb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lvl="1" algn="ctr"/>
            <a:r>
              <a:rPr lang="ko-KR" altLang="en-US" sz="13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선진 프로세스 모델</a:t>
            </a:r>
            <a:r>
              <a:rPr lang="en-US" altLang="ko-KR" sz="1300" b="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300" b="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프로세스</a:t>
            </a:r>
            <a:r>
              <a:rPr lang="en-US" altLang="ko-KR" sz="1300" b="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300" b="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기능</a:t>
            </a:r>
            <a:r>
              <a:rPr lang="en-US" altLang="ko-KR" sz="1300" b="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) </a:t>
            </a:r>
            <a:r>
              <a:rPr lang="ko-KR" altLang="en-US" sz="1300" b="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적용 및 </a:t>
            </a:r>
            <a:r>
              <a:rPr lang="ko-KR" altLang="en-US" sz="13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표준화</a:t>
            </a:r>
            <a:r>
              <a:rPr lang="ko-KR" altLang="en-US" sz="1300" b="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를 통한 시스템 구현</a:t>
            </a:r>
          </a:p>
        </p:txBody>
      </p:sp>
      <p:sp>
        <p:nvSpPr>
          <p:cNvPr id="97" name="Rectangle 16"/>
          <p:cNvSpPr>
            <a:spLocks noChangeArrowheads="1"/>
          </p:cNvSpPr>
          <p:nvPr/>
        </p:nvSpPr>
        <p:spPr bwMode="auto">
          <a:xfrm>
            <a:off x="6609328" y="3119653"/>
            <a:ext cx="2742757" cy="720000"/>
          </a:xfrm>
          <a:prstGeom prst="rect">
            <a:avLst/>
          </a:prstGeom>
          <a:solidFill>
            <a:srgbClr val="4C98CC">
              <a:alpha val="9000"/>
            </a:srgb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lvl="1" algn="ctr"/>
            <a:r>
              <a:rPr lang="ko-KR" altLang="en-US" sz="13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다양한</a:t>
            </a:r>
            <a:r>
              <a:rPr lang="ko-KR" altLang="en-US" sz="1300" b="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3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평가유형제공</a:t>
            </a:r>
            <a:r>
              <a:rPr lang="ko-KR" altLang="en-US" sz="1300" b="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300" b="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(MBO, </a:t>
            </a:r>
            <a:r>
              <a:rPr lang="ko-KR" altLang="en-US" sz="1300" b="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역량평가 등</a:t>
            </a:r>
            <a:r>
              <a:rPr lang="en-US" altLang="ko-KR" sz="1300" b="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ko-KR" altLang="en-US" sz="1300" b="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으로 </a:t>
            </a:r>
            <a:r>
              <a:rPr lang="ko-KR" altLang="en-US" sz="13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합리적 평가 및 성과주의 인사제도 정착</a:t>
            </a:r>
          </a:p>
        </p:txBody>
      </p:sp>
      <p:sp>
        <p:nvSpPr>
          <p:cNvPr id="105" name="Rectangle 16"/>
          <p:cNvSpPr>
            <a:spLocks noChangeArrowheads="1"/>
          </p:cNvSpPr>
          <p:nvPr/>
        </p:nvSpPr>
        <p:spPr bwMode="auto">
          <a:xfrm>
            <a:off x="6609328" y="5503754"/>
            <a:ext cx="2742757" cy="720000"/>
          </a:xfrm>
          <a:prstGeom prst="rect">
            <a:avLst/>
          </a:prstGeom>
          <a:solidFill>
            <a:srgbClr val="4C98CC">
              <a:alpha val="9000"/>
            </a:srgb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lvl="1" algn="ctr"/>
            <a:r>
              <a:rPr lang="ko-KR" altLang="en-US" sz="13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전사 표준 프로세스를 기반</a:t>
            </a:r>
            <a:r>
              <a:rPr lang="ko-KR" altLang="en-US" sz="1300" b="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으로 </a:t>
            </a:r>
            <a:r>
              <a:rPr lang="ko-KR" altLang="en-US" sz="13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계열사 </a:t>
            </a:r>
            <a:r>
              <a:rPr lang="en-US" altLang="ko-KR" sz="13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Roll-Out/Global </a:t>
            </a:r>
            <a:r>
              <a:rPr lang="ko-KR" altLang="en-US" sz="13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확산 기반 마련</a:t>
            </a:r>
          </a:p>
        </p:txBody>
      </p:sp>
      <p:sp>
        <p:nvSpPr>
          <p:cNvPr id="106" name="Rectangle 16"/>
          <p:cNvSpPr>
            <a:spLocks noChangeArrowheads="1"/>
          </p:cNvSpPr>
          <p:nvPr/>
        </p:nvSpPr>
        <p:spPr bwMode="auto">
          <a:xfrm>
            <a:off x="6609328" y="3914353"/>
            <a:ext cx="2742757" cy="720000"/>
          </a:xfrm>
          <a:prstGeom prst="rect">
            <a:avLst/>
          </a:prstGeom>
          <a:solidFill>
            <a:srgbClr val="4C98CC">
              <a:alpha val="9000"/>
            </a:srgb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lvl="1" algn="ctr"/>
            <a:r>
              <a:rPr lang="ko-KR" altLang="en-US" sz="13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경영진의 전략적 의사결정 지원</a:t>
            </a:r>
            <a:r>
              <a:rPr lang="ko-KR" altLang="en-US" sz="1300" b="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300" b="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3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적임자검색</a:t>
            </a:r>
            <a:r>
              <a:rPr lang="ko-KR" altLang="en-US" sz="1300" b="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기능으로 적재적소배치</a:t>
            </a:r>
            <a:r>
              <a:rPr lang="en-US" altLang="ko-KR" sz="1300" b="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3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통계 및 현황</a:t>
            </a:r>
            <a:r>
              <a:rPr lang="ko-KR" altLang="en-US" sz="1300" b="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등</a:t>
            </a:r>
            <a:r>
              <a:rPr lang="en-US" altLang="ko-KR" sz="1300" b="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)</a:t>
            </a:r>
            <a:endParaRPr lang="ko-KR" altLang="en-US" sz="1300" b="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1" name="모서리가 둥근 직사각형 110"/>
          <p:cNvSpPr/>
          <p:nvPr/>
        </p:nvSpPr>
        <p:spPr>
          <a:xfrm>
            <a:off x="657379" y="1873661"/>
            <a:ext cx="2509006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rgbClr val="96B1DC"/>
            </a:solidFill>
            <a:prstDash val="solid"/>
          </a:ln>
          <a:effectLst>
            <a:outerShdw blurRad="12700" dist="12700" dir="2700000" algn="tl" rotWithShape="0">
              <a:sysClr val="window" lastClr="FFFFFF">
                <a:lumMod val="50000"/>
                <a:alpha val="40000"/>
              </a:sysClr>
            </a:outerShdw>
          </a:effectLst>
          <a:scene3d>
            <a:camera prst="orthographicFront"/>
            <a:lightRig rig="threePt" dir="t"/>
          </a:scene3d>
          <a:sp3d contourW="12700">
            <a:bevelT w="12700" h="12700"/>
            <a:contourClr>
              <a:srgbClr val="1E5570"/>
            </a:contourClr>
          </a:sp3d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추진 배경 </a:t>
            </a:r>
            <a:r>
              <a:rPr lang="en-US" altLang="ko-KR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(As-Is)</a:t>
            </a:r>
            <a:endParaRPr lang="ko-KR" altLang="en-US" sz="1400" kern="0" dirty="0">
              <a:solidFill>
                <a:prstClr val="white"/>
              </a:solidFill>
              <a:effectLst>
                <a:glow rad="63500">
                  <a:srgbClr val="1D427D"/>
                </a:glow>
              </a:effectLst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2" name="모서리가 둥근 직사각형 111"/>
          <p:cNvSpPr/>
          <p:nvPr/>
        </p:nvSpPr>
        <p:spPr>
          <a:xfrm>
            <a:off x="6746436" y="1873661"/>
            <a:ext cx="2509006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rgbClr val="96B1DC"/>
            </a:solidFill>
            <a:prstDash val="solid"/>
          </a:ln>
          <a:effectLst>
            <a:outerShdw blurRad="12700" dist="12700" dir="2700000" algn="tl" rotWithShape="0">
              <a:sysClr val="window" lastClr="FFFFFF">
                <a:lumMod val="50000"/>
                <a:alpha val="40000"/>
              </a:sysClr>
            </a:outerShdw>
          </a:effectLst>
          <a:scene3d>
            <a:camera prst="orthographicFront"/>
            <a:lightRig rig="threePt" dir="t"/>
          </a:scene3d>
          <a:sp3d contourW="12700">
            <a:bevelT w="12700" h="12700"/>
            <a:contourClr>
              <a:srgbClr val="1E5570"/>
            </a:contourClr>
          </a:sp3d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구축 목표 </a:t>
            </a:r>
            <a:r>
              <a:rPr lang="en-US" altLang="ko-KR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(To-Be)</a:t>
            </a:r>
            <a:endParaRPr lang="ko-KR" altLang="en-US" sz="1400" kern="0" dirty="0">
              <a:solidFill>
                <a:prstClr val="white"/>
              </a:solidFill>
              <a:effectLst>
                <a:glow rad="63500">
                  <a:srgbClr val="1D427D"/>
                </a:glow>
              </a:effectLst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31" name="직선 화살표 연결선 30"/>
          <p:cNvCxnSpPr>
            <a:stCxn id="39" idx="3"/>
            <a:endCxn id="44" idx="1"/>
          </p:cNvCxnSpPr>
          <p:nvPr/>
        </p:nvCxnSpPr>
        <p:spPr bwMode="auto">
          <a:xfrm flipV="1">
            <a:off x="2643403" y="3479653"/>
            <a:ext cx="596752" cy="794700"/>
          </a:xfrm>
          <a:prstGeom prst="straightConnector1">
            <a:avLst/>
          </a:prstGeom>
          <a:solidFill>
            <a:schemeClr val="bg1"/>
          </a:solidFill>
          <a:ln w="3175" cap="flat" cmpd="sng" algn="ctr">
            <a:solidFill>
              <a:srgbClr val="3333FF"/>
            </a:solidFill>
            <a:prstDash val="solid"/>
            <a:round/>
            <a:headEnd type="none" w="med" len="med"/>
            <a:tailEnd type="stealth" w="med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336699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9891269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altLang="ko-KR" dirty="0"/>
              <a:t>Ⅰ. GitHub </a:t>
            </a:r>
            <a:r>
              <a:rPr lang="ko-KR" altLang="en-US" dirty="0"/>
              <a:t>사용자 등록</a:t>
            </a:r>
          </a:p>
        </p:txBody>
      </p:sp>
      <p:sp>
        <p:nvSpPr>
          <p:cNvPr id="1539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1. GitHub </a:t>
            </a:r>
            <a:r>
              <a:rPr lang="ko-KR" altLang="en-US" dirty="0"/>
              <a:t>사이트 접속</a:t>
            </a:r>
          </a:p>
        </p:txBody>
      </p:sp>
      <p:sp>
        <p:nvSpPr>
          <p:cNvPr id="93" name="AutoShape 55"/>
          <p:cNvSpPr>
            <a:spLocks noChangeArrowheads="1"/>
          </p:cNvSpPr>
          <p:nvPr/>
        </p:nvSpPr>
        <p:spPr bwMode="auto">
          <a:xfrm>
            <a:off x="6435848" y="1216079"/>
            <a:ext cx="3234762" cy="5266202"/>
          </a:xfrm>
          <a:prstGeom prst="round2SameRect">
            <a:avLst>
              <a:gd name="adj1" fmla="val 1833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0" rIns="144000" bIns="144000"/>
          <a:lstStyle/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URL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입력 후 웹 페이지 이동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hlinkClick r:id="rId3"/>
              </a:rPr>
              <a:t>https://github.com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사용자 등록 또는 로그인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Username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hlinkClick r:id="rId4"/>
              </a:rPr>
              <a:t>dims1111@gmail.com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Password : kjgSYR0527!</a:t>
            </a:r>
            <a:endParaRPr lang="ko-KR" altLang="en-US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ko-KR" altLang="en-US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2" name="모서리가 둥근 직사각형 111"/>
          <p:cNvSpPr/>
          <p:nvPr/>
        </p:nvSpPr>
        <p:spPr>
          <a:xfrm>
            <a:off x="6798726" y="1047182"/>
            <a:ext cx="2509006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설명</a:t>
            </a:r>
          </a:p>
        </p:txBody>
      </p:sp>
      <p:sp>
        <p:nvSpPr>
          <p:cNvPr id="32" name="AutoShape 55">
            <a:extLst>
              <a:ext uri="{FF2B5EF4-FFF2-40B4-BE49-F238E27FC236}">
                <a16:creationId xmlns:a16="http://schemas.microsoft.com/office/drawing/2014/main" id="{111517A9-FDBD-4620-9D26-4CFBDA20D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390" y="1216079"/>
            <a:ext cx="6063349" cy="5266202"/>
          </a:xfrm>
          <a:prstGeom prst="round2SameRect">
            <a:avLst>
              <a:gd name="adj1" fmla="val 851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marL="173163" indent="-173163"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endParaRPr lang="ko-KR" altLang="en-US" sz="965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" name="모서리가 둥근 직사각형 111">
            <a:extLst>
              <a:ext uri="{FF2B5EF4-FFF2-40B4-BE49-F238E27FC236}">
                <a16:creationId xmlns:a16="http://schemas.microsoft.com/office/drawing/2014/main" id="{D3E67C99-8D00-4E6B-AD78-743A87109CCD}"/>
              </a:ext>
            </a:extLst>
          </p:cNvPr>
          <p:cNvSpPr/>
          <p:nvPr/>
        </p:nvSpPr>
        <p:spPr>
          <a:xfrm>
            <a:off x="650559" y="1047182"/>
            <a:ext cx="3240000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사용자 등록</a:t>
            </a: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9C5318B4-C4F6-4005-842F-66D4E13E31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9251" y="1543032"/>
            <a:ext cx="5580769" cy="3698923"/>
          </a:xfrm>
          <a:prstGeom prst="rec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3A85833-BE0A-442E-8F48-AE2D1040F8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66882" y="3005750"/>
            <a:ext cx="2169904" cy="3272262"/>
          </a:xfrm>
          <a:prstGeom prst="rec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5" name="타원 4">
            <a:extLst>
              <a:ext uri="{FF2B5EF4-FFF2-40B4-BE49-F238E27FC236}">
                <a16:creationId xmlns:a16="http://schemas.microsoft.com/office/drawing/2014/main" id="{907E3035-F158-42CF-850B-422EEA135D6E}"/>
              </a:ext>
            </a:extLst>
          </p:cNvPr>
          <p:cNvSpPr/>
          <p:nvPr/>
        </p:nvSpPr>
        <p:spPr bwMode="auto">
          <a:xfrm>
            <a:off x="1192809" y="1662746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1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75DCFC20-DDB1-4BBC-84BD-A1930D89B99A}"/>
              </a:ext>
            </a:extLst>
          </p:cNvPr>
          <p:cNvSpPr/>
          <p:nvPr/>
        </p:nvSpPr>
        <p:spPr bwMode="auto">
          <a:xfrm>
            <a:off x="5660668" y="4740925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2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113676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AutoShape 55">
            <a:extLst>
              <a:ext uri="{FF2B5EF4-FFF2-40B4-BE49-F238E27FC236}">
                <a16:creationId xmlns:a16="http://schemas.microsoft.com/office/drawing/2014/main" id="{111517A9-FDBD-4620-9D26-4CFBDA20D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390" y="1216079"/>
            <a:ext cx="6063349" cy="5266202"/>
          </a:xfrm>
          <a:prstGeom prst="round2SameRect">
            <a:avLst>
              <a:gd name="adj1" fmla="val 851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marL="173163" indent="-173163"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endParaRPr lang="ko-KR" altLang="en-US" sz="965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5E94423-B06B-4A1F-A896-D7A9192847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9796"/>
          <a:stretch/>
        </p:blipFill>
        <p:spPr>
          <a:xfrm>
            <a:off x="349251" y="1543032"/>
            <a:ext cx="3172548" cy="2336215"/>
          </a:xfrm>
          <a:prstGeom prst="rec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855E2190-BABF-4F36-B180-B6A61036EB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4171" y="2870532"/>
            <a:ext cx="3765676" cy="3521219"/>
          </a:xfrm>
          <a:prstGeom prst="rec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3" name="텍스트 개체 틀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lang="en-US" altLang="ko-KR" dirty="0"/>
              <a:t>Ⅰ. GitHub </a:t>
            </a:r>
            <a:r>
              <a:rPr lang="ko-KR" altLang="en-US" dirty="0"/>
              <a:t>사용자 등록</a:t>
            </a:r>
          </a:p>
        </p:txBody>
      </p:sp>
      <p:sp>
        <p:nvSpPr>
          <p:cNvPr id="1539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2. </a:t>
            </a:r>
            <a:r>
              <a:rPr lang="ko-KR" altLang="en-US" dirty="0"/>
              <a:t>프로젝트 저장소 생성</a:t>
            </a:r>
          </a:p>
        </p:txBody>
      </p:sp>
      <p:sp>
        <p:nvSpPr>
          <p:cNvPr id="93" name="AutoShape 55"/>
          <p:cNvSpPr>
            <a:spLocks noChangeArrowheads="1"/>
          </p:cNvSpPr>
          <p:nvPr/>
        </p:nvSpPr>
        <p:spPr bwMode="auto">
          <a:xfrm>
            <a:off x="6435848" y="1216079"/>
            <a:ext cx="3234762" cy="5266202"/>
          </a:xfrm>
          <a:prstGeom prst="round2SameRect">
            <a:avLst>
              <a:gd name="adj1" fmla="val 1833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0" rIns="144000" bIns="144000"/>
          <a:lstStyle/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신규 저장소 생성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Start a project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버튼 클릭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신규 저장소 생성을 위한 값 선택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Repository name :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ESM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Description :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Electronic Service Management(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전자복무관리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옵션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Public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선택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Create repository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버튼 클릭</a:t>
            </a:r>
          </a:p>
        </p:txBody>
      </p:sp>
      <p:sp>
        <p:nvSpPr>
          <p:cNvPr id="112" name="모서리가 둥근 직사각형 111"/>
          <p:cNvSpPr/>
          <p:nvPr/>
        </p:nvSpPr>
        <p:spPr>
          <a:xfrm>
            <a:off x="6798726" y="1047182"/>
            <a:ext cx="2509006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설명</a:t>
            </a:r>
          </a:p>
        </p:txBody>
      </p:sp>
      <p:sp>
        <p:nvSpPr>
          <p:cNvPr id="33" name="모서리가 둥근 직사각형 111">
            <a:extLst>
              <a:ext uri="{FF2B5EF4-FFF2-40B4-BE49-F238E27FC236}">
                <a16:creationId xmlns:a16="http://schemas.microsoft.com/office/drawing/2014/main" id="{D3E67C99-8D00-4E6B-AD78-743A87109CCD}"/>
              </a:ext>
            </a:extLst>
          </p:cNvPr>
          <p:cNvSpPr/>
          <p:nvPr/>
        </p:nvSpPr>
        <p:spPr>
          <a:xfrm>
            <a:off x="650559" y="1047182"/>
            <a:ext cx="3240000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프로젝트 생성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499513A3-5C56-4DB5-9C0C-7E0DE3D1806C}"/>
              </a:ext>
            </a:extLst>
          </p:cNvPr>
          <p:cNvSpPr/>
          <p:nvPr/>
        </p:nvSpPr>
        <p:spPr bwMode="auto">
          <a:xfrm>
            <a:off x="2229616" y="2660084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1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A048F8AE-25FD-468D-8A15-93D4777ED0ED}"/>
              </a:ext>
            </a:extLst>
          </p:cNvPr>
          <p:cNvSpPr/>
          <p:nvPr/>
        </p:nvSpPr>
        <p:spPr bwMode="auto">
          <a:xfrm>
            <a:off x="3166460" y="6090854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2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16" name="Rectangle 16">
            <a:extLst>
              <a:ext uri="{FF2B5EF4-FFF2-40B4-BE49-F238E27FC236}">
                <a16:creationId xmlns:a16="http://schemas.microsoft.com/office/drawing/2014/main" id="{641117F1-C50B-4C2C-86E3-D8465FE691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81870" y="3510959"/>
            <a:ext cx="2960628" cy="696815"/>
          </a:xfrm>
          <a:prstGeom prst="rect">
            <a:avLst/>
          </a:prstGeom>
          <a:solidFill>
            <a:srgbClr val="4C98CC">
              <a:alpha val="9000"/>
            </a:srgb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lvl="1" algn="ctr"/>
            <a:r>
              <a:rPr lang="en-US" altLang="ko-KR" sz="13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ESM</a:t>
            </a:r>
          </a:p>
          <a:p>
            <a:pPr marL="0" lvl="1" algn="ctr"/>
            <a:r>
              <a:rPr lang="en-US" altLang="ko-KR" sz="13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(Electronic Service management)</a:t>
            </a:r>
          </a:p>
          <a:p>
            <a:pPr marL="0" lvl="1" algn="ctr"/>
            <a:r>
              <a:rPr lang="en-US" altLang="ko-KR" sz="13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[ </a:t>
            </a:r>
            <a:r>
              <a:rPr lang="ko-KR" altLang="en-US" sz="13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전자 복무관리 시스템 </a:t>
            </a:r>
            <a:r>
              <a:rPr lang="en-US" altLang="ko-KR" sz="13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]</a:t>
            </a:r>
            <a:endParaRPr lang="ko-KR" altLang="en-US" sz="13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2359A6E-EC00-4AC8-B5B8-7F431CBA31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81870" y="4594045"/>
            <a:ext cx="1420278" cy="698400"/>
          </a:xfrm>
          <a:prstGeom prst="rect">
            <a:avLst/>
          </a:prstGeom>
          <a:solidFill>
            <a:srgbClr val="4C98CC">
              <a:alpha val="9000"/>
            </a:srgb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lvl="1" algn="ctr"/>
            <a:r>
              <a:rPr lang="en-US" altLang="ko-KR" sz="13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document</a:t>
            </a:r>
          </a:p>
          <a:p>
            <a:pPr marL="0" lvl="1" algn="ctr"/>
            <a:r>
              <a:rPr lang="en-US" altLang="ko-KR" sz="13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3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산출물</a:t>
            </a:r>
            <a:r>
              <a:rPr lang="en-US" altLang="ko-KR" sz="13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)</a:t>
            </a:r>
            <a:endParaRPr lang="ko-KR" altLang="en-US" sz="13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Rectangle 16">
            <a:extLst>
              <a:ext uri="{FF2B5EF4-FFF2-40B4-BE49-F238E27FC236}">
                <a16:creationId xmlns:a16="http://schemas.microsoft.com/office/drawing/2014/main" id="{A1D68162-E080-4706-8EF1-404D2E6238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22220" y="4594045"/>
            <a:ext cx="1420278" cy="698400"/>
          </a:xfrm>
          <a:prstGeom prst="rect">
            <a:avLst/>
          </a:prstGeom>
          <a:solidFill>
            <a:srgbClr val="4C98CC">
              <a:alpha val="9000"/>
            </a:srgb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lvl="1" algn="ctr"/>
            <a:r>
              <a:rPr lang="en-US" altLang="ko-KR" sz="13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service</a:t>
            </a:r>
          </a:p>
          <a:p>
            <a:pPr marL="0" lvl="1" algn="ctr"/>
            <a:r>
              <a:rPr lang="en-US" altLang="ko-KR" sz="13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3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프로그램</a:t>
            </a:r>
            <a:r>
              <a:rPr lang="en-US" altLang="ko-KR" sz="13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)</a:t>
            </a:r>
            <a:endParaRPr lang="ko-KR" altLang="en-US" sz="13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9F48633D-5A9C-48EF-980F-D1962A675C31}"/>
              </a:ext>
            </a:extLst>
          </p:cNvPr>
          <p:cNvCxnSpPr>
            <a:cxnSpLocks/>
            <a:stCxn id="16" idx="2"/>
            <a:endCxn id="17" idx="0"/>
          </p:cNvCxnSpPr>
          <p:nvPr/>
        </p:nvCxnSpPr>
        <p:spPr bwMode="auto">
          <a:xfrm rot="5400000">
            <a:off x="7483962" y="4015822"/>
            <a:ext cx="386271" cy="770175"/>
          </a:xfrm>
          <a:prstGeom prst="bentConnector3">
            <a:avLst>
              <a:gd name="adj1" fmla="val 50000"/>
            </a:avLst>
          </a:prstGeom>
          <a:ln>
            <a:headEnd type="none" w="med" len="med"/>
            <a:tailEnd type="triangle"/>
          </a:ln>
          <a:effectLst>
            <a:outerShdw dist="35921" dir="2700000" algn="ctr" rotWithShape="0">
              <a:schemeClr val="bg2"/>
            </a:outerShdw>
          </a:effectLst>
          <a:ex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id="{15013164-FC3B-4374-9FC3-B933D50E519B}"/>
              </a:ext>
            </a:extLst>
          </p:cNvPr>
          <p:cNvCxnSpPr>
            <a:cxnSpLocks/>
            <a:stCxn id="16" idx="2"/>
            <a:endCxn id="18" idx="0"/>
          </p:cNvCxnSpPr>
          <p:nvPr/>
        </p:nvCxnSpPr>
        <p:spPr bwMode="auto">
          <a:xfrm rot="16200000" flipH="1">
            <a:off x="8254136" y="4015821"/>
            <a:ext cx="386271" cy="770175"/>
          </a:xfrm>
          <a:prstGeom prst="bentConnector3">
            <a:avLst>
              <a:gd name="adj1" fmla="val 50000"/>
            </a:avLst>
          </a:prstGeom>
          <a:ln>
            <a:headEnd type="none" w="med" len="med"/>
            <a:tailEnd type="triangle"/>
          </a:ln>
          <a:effectLst>
            <a:outerShdw dist="35921" dir="2700000" algn="ctr" rotWithShape="0">
              <a:schemeClr val="bg2"/>
            </a:outerShdw>
          </a:effectLst>
          <a:ex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52031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AutoShape 55">
            <a:extLst>
              <a:ext uri="{FF2B5EF4-FFF2-40B4-BE49-F238E27FC236}">
                <a16:creationId xmlns:a16="http://schemas.microsoft.com/office/drawing/2014/main" id="{111517A9-FDBD-4620-9D26-4CFBDA20D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390" y="1216079"/>
            <a:ext cx="6063349" cy="5266202"/>
          </a:xfrm>
          <a:prstGeom prst="round2SameRect">
            <a:avLst>
              <a:gd name="adj1" fmla="val 851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marL="173163" indent="-173163"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endParaRPr lang="ko-KR" altLang="en-US" sz="965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32B477BE-5006-4B98-B9B1-91EF5FEF84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357" y="1528647"/>
            <a:ext cx="5840595" cy="2962751"/>
          </a:xfrm>
          <a:prstGeom prst="rect">
            <a:avLst/>
          </a:prstGeom>
        </p:spPr>
      </p:pic>
      <p:sp>
        <p:nvSpPr>
          <p:cNvPr id="3" name="텍스트 개체 틀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lang="en-US" altLang="ko-KR" dirty="0"/>
              <a:t>Ⅰ. GitHub </a:t>
            </a:r>
            <a:r>
              <a:rPr lang="ko-KR" altLang="en-US" dirty="0"/>
              <a:t>사용자 등록</a:t>
            </a:r>
          </a:p>
        </p:txBody>
      </p:sp>
      <p:sp>
        <p:nvSpPr>
          <p:cNvPr id="1539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3. </a:t>
            </a:r>
            <a:r>
              <a:rPr lang="ko-KR" altLang="en-US" dirty="0"/>
              <a:t>프로젝트 구성원 초대</a:t>
            </a:r>
          </a:p>
        </p:txBody>
      </p:sp>
      <p:sp>
        <p:nvSpPr>
          <p:cNvPr id="93" name="AutoShape 55"/>
          <p:cNvSpPr>
            <a:spLocks noChangeArrowheads="1"/>
          </p:cNvSpPr>
          <p:nvPr/>
        </p:nvSpPr>
        <p:spPr bwMode="auto">
          <a:xfrm>
            <a:off x="6435848" y="1216079"/>
            <a:ext cx="3234762" cy="5266202"/>
          </a:xfrm>
          <a:prstGeom prst="round2SameRect">
            <a:avLst>
              <a:gd name="adj1" fmla="val 1833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0" rIns="144000" bIns="144000"/>
          <a:lstStyle/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저장소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URI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확인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b="0" dirty="0">
                <a:solidFill>
                  <a:srgbClr val="3333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https://github.com/dims1111/ESM.git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구성원 초대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Settings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탭 선택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Manage Access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메뉴 선택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Invite a collaborator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버튼 클릭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5.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구성원 초대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이메일 주소 입력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Select a collaborator above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버튼 클릭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[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참고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]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구성원은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GitHub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등록 시 입력한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email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주소를 확인 후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Git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수락버튼을 클릭</a:t>
            </a:r>
          </a:p>
        </p:txBody>
      </p:sp>
      <p:sp>
        <p:nvSpPr>
          <p:cNvPr id="112" name="모서리가 둥근 직사각형 111"/>
          <p:cNvSpPr/>
          <p:nvPr/>
        </p:nvSpPr>
        <p:spPr>
          <a:xfrm>
            <a:off x="6798726" y="1047182"/>
            <a:ext cx="2509006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설명</a:t>
            </a:r>
          </a:p>
        </p:txBody>
      </p:sp>
      <p:sp>
        <p:nvSpPr>
          <p:cNvPr id="33" name="모서리가 둥근 직사각형 111">
            <a:extLst>
              <a:ext uri="{FF2B5EF4-FFF2-40B4-BE49-F238E27FC236}">
                <a16:creationId xmlns:a16="http://schemas.microsoft.com/office/drawing/2014/main" id="{D3E67C99-8D00-4E6B-AD78-743A87109CCD}"/>
              </a:ext>
            </a:extLst>
          </p:cNvPr>
          <p:cNvSpPr/>
          <p:nvPr/>
        </p:nvSpPr>
        <p:spPr>
          <a:xfrm>
            <a:off x="650559" y="1047182"/>
            <a:ext cx="3240000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en-US" altLang="ko-KR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GitHub </a:t>
            </a: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설정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A38B5F9-5F41-44D0-9B88-EBC5F369DB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574" y="3659443"/>
            <a:ext cx="5207251" cy="2614252"/>
          </a:xfrm>
          <a:prstGeom prst="rec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15" name="타원 14">
            <a:extLst>
              <a:ext uri="{FF2B5EF4-FFF2-40B4-BE49-F238E27FC236}">
                <a16:creationId xmlns:a16="http://schemas.microsoft.com/office/drawing/2014/main" id="{FBDA282E-A911-417F-AAD1-53BA4ABD8B5A}"/>
              </a:ext>
            </a:extLst>
          </p:cNvPr>
          <p:cNvSpPr/>
          <p:nvPr/>
        </p:nvSpPr>
        <p:spPr bwMode="auto">
          <a:xfrm>
            <a:off x="3267064" y="1720769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2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6B9C8764-8326-4516-8862-29251AC8F137}"/>
              </a:ext>
            </a:extLst>
          </p:cNvPr>
          <p:cNvSpPr/>
          <p:nvPr/>
        </p:nvSpPr>
        <p:spPr bwMode="auto">
          <a:xfrm>
            <a:off x="1466874" y="4178571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3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E56EF6B4-FC61-4C0B-AE1D-2614F43C80E8}"/>
              </a:ext>
            </a:extLst>
          </p:cNvPr>
          <p:cNvSpPr/>
          <p:nvPr/>
        </p:nvSpPr>
        <p:spPr bwMode="auto">
          <a:xfrm>
            <a:off x="3448545" y="2292083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1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DD26520-8719-4DF1-9744-2C1261C8CF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09875" y="3088129"/>
            <a:ext cx="2975289" cy="2051444"/>
          </a:xfrm>
          <a:prstGeom prst="rect">
            <a:avLst/>
          </a:prstGeom>
        </p:spPr>
      </p:pic>
      <p:sp>
        <p:nvSpPr>
          <p:cNvPr id="20" name="타원 19">
            <a:extLst>
              <a:ext uri="{FF2B5EF4-FFF2-40B4-BE49-F238E27FC236}">
                <a16:creationId xmlns:a16="http://schemas.microsoft.com/office/drawing/2014/main" id="{60C7B706-AF16-4AD1-ADBE-38306FF617DB}"/>
              </a:ext>
            </a:extLst>
          </p:cNvPr>
          <p:cNvSpPr/>
          <p:nvPr/>
        </p:nvSpPr>
        <p:spPr bwMode="auto">
          <a:xfrm>
            <a:off x="4452278" y="5798880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4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D0164722-6D79-4DD4-B63F-1DE58DCC1585}"/>
              </a:ext>
            </a:extLst>
          </p:cNvPr>
          <p:cNvSpPr/>
          <p:nvPr/>
        </p:nvSpPr>
        <p:spPr bwMode="auto">
          <a:xfrm>
            <a:off x="5230876" y="4580308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5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782785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42"/>
          <p:cNvSpPr>
            <a:spLocks noChangeArrowheads="1"/>
          </p:cNvSpPr>
          <p:nvPr/>
        </p:nvSpPr>
        <p:spPr bwMode="auto">
          <a:xfrm>
            <a:off x="5581651" y="1620220"/>
            <a:ext cx="3355972" cy="4490068"/>
          </a:xfrm>
          <a:prstGeom prst="rect">
            <a:avLst/>
          </a:prstGeom>
          <a:solidFill>
            <a:schemeClr val="accent1"/>
          </a:solidFill>
          <a:ln w="3175">
            <a:solidFill>
              <a:schemeClr val="bg1">
                <a:lumMod val="75000"/>
              </a:schemeClr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endParaRPr lang="ko-KR" altLang="en-US" sz="14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158" name="Rectangle 7"/>
          <p:cNvSpPr>
            <a:spLocks noChangeArrowheads="1"/>
          </p:cNvSpPr>
          <p:nvPr/>
        </p:nvSpPr>
        <p:spPr bwMode="auto">
          <a:xfrm>
            <a:off x="5441950" y="1755669"/>
            <a:ext cx="3635375" cy="4226031"/>
          </a:xfrm>
          <a:prstGeom prst="rect">
            <a:avLst/>
          </a:prstGeom>
          <a:pattFill prst="ltDnDiag">
            <a:fgClr>
              <a:schemeClr val="bg1">
                <a:lumMod val="95000"/>
              </a:schemeClr>
            </a:fgClr>
            <a:bgClr>
              <a:schemeClr val="bg1"/>
            </a:bgClr>
          </a:pattFill>
          <a:ln w="3175">
            <a:solidFill>
              <a:schemeClr val="bg1">
                <a:lumMod val="75000"/>
              </a:schemeClr>
            </a:solidFill>
            <a:prstDash val="solid"/>
            <a:miter lim="800000"/>
            <a:headEnd/>
            <a:tailEnd/>
          </a:ln>
          <a:extLst/>
        </p:spPr>
        <p:txBody>
          <a:bodyPr lIns="144000" tIns="252000" rIns="144000" bIns="252000"/>
          <a:lstStyle>
            <a:lvl1pPr marL="342900" indent="-342900" defTabSz="7620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defTabSz="7620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defTabSz="7620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defTabSz="7620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defTabSz="7620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50000"/>
              </a:spcBef>
              <a:buClr>
                <a:schemeClr val="tx1"/>
              </a:buClr>
              <a:buFont typeface="Wingdings" pitchFamily="2" charset="2"/>
              <a:buAutoNum type="arabicPeriod"/>
              <a:defRPr/>
            </a:pPr>
            <a:r>
              <a:rPr kumimoji="0"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응용 프로그램 다운로드</a:t>
            </a:r>
            <a:endParaRPr kumimoji="0"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ct val="50000"/>
              </a:spcBef>
              <a:buClr>
                <a:schemeClr val="tx1"/>
              </a:buClr>
              <a:buFont typeface="Wingdings" pitchFamily="2" charset="2"/>
              <a:buAutoNum type="arabicPeriod"/>
              <a:defRPr/>
            </a:pPr>
            <a:r>
              <a:rPr kumimoji="0"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Git 2.30.2 </a:t>
            </a:r>
            <a:r>
              <a:rPr kumimoji="0"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프로그램 설치</a:t>
            </a:r>
            <a:endParaRPr kumimoji="0"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ct val="50000"/>
              </a:spcBef>
              <a:buClr>
                <a:schemeClr val="tx1"/>
              </a:buClr>
              <a:buFont typeface="Wingdings" pitchFamily="2" charset="2"/>
              <a:buAutoNum type="arabicPeriod"/>
              <a:defRPr/>
            </a:pPr>
            <a:r>
              <a:rPr kumimoji="0"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Git </a:t>
            </a:r>
            <a:r>
              <a:rPr kumimoji="0"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프로그램 설치정보 확인</a:t>
            </a:r>
            <a:endParaRPr kumimoji="0"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316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목차</a:t>
            </a:r>
          </a:p>
        </p:txBody>
      </p:sp>
      <p:cxnSp>
        <p:nvCxnSpPr>
          <p:cNvPr id="5" name="꺾인 연결선 4"/>
          <p:cNvCxnSpPr>
            <a:cxnSpLocks/>
            <a:stCxn id="9" idx="1"/>
            <a:endCxn id="6158" idx="1"/>
          </p:cNvCxnSpPr>
          <p:nvPr/>
        </p:nvCxnSpPr>
        <p:spPr bwMode="auto">
          <a:xfrm>
            <a:off x="4903267" y="2553524"/>
            <a:ext cx="538683" cy="1315161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317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3" name="그룹 2">
            <a:extLst>
              <a:ext uri="{FF2B5EF4-FFF2-40B4-BE49-F238E27FC236}">
                <a16:creationId xmlns:a16="http://schemas.microsoft.com/office/drawing/2014/main" id="{E6B664C7-E9BE-4E4B-9525-EC40C8A66C3D}"/>
              </a:ext>
            </a:extLst>
          </p:cNvPr>
          <p:cNvGrpSpPr/>
          <p:nvPr/>
        </p:nvGrpSpPr>
        <p:grpSpPr>
          <a:xfrm>
            <a:off x="657225" y="2299980"/>
            <a:ext cx="4246042" cy="485776"/>
            <a:chOff x="657225" y="2300395"/>
            <a:chExt cx="4246042" cy="485776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F2A9AA7A-E57C-45DD-B825-22BF03A8B675}"/>
                </a:ext>
              </a:extLst>
            </p:cNvPr>
            <p:cNvSpPr/>
            <p:nvPr/>
          </p:nvSpPr>
          <p:spPr bwMode="auto">
            <a:xfrm>
              <a:off x="657225" y="2300395"/>
              <a:ext cx="4246041" cy="485776"/>
            </a:xfrm>
            <a:prstGeom prst="rect">
              <a:avLst/>
            </a:prstGeom>
            <a:pattFill prst="pct5">
              <a:fgClr>
                <a:schemeClr val="accent1">
                  <a:lumMod val="40000"/>
                  <a:lumOff val="60000"/>
                </a:schemeClr>
              </a:fgClr>
              <a:bgClr>
                <a:schemeClr val="accent1">
                  <a:lumMod val="40000"/>
                  <a:lumOff val="60000"/>
                </a:schemeClr>
              </a:bgClr>
            </a:pattFill>
            <a:ln w="3175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chemeClr val="accent2"/>
                </a:buClr>
                <a:buSzTx/>
                <a:buFont typeface="Wingdings" pitchFamily="2" charset="2"/>
                <a:buNone/>
                <a:tabLst/>
              </a:pPr>
              <a:endParaRPr kumimoji="0" lang="ko-KR" altLang="en-US" sz="1200" b="1" i="0" u="none" strike="noStrike" cap="none" normalizeH="0" baseline="0" dirty="0">
                <a:ln>
                  <a:noFill/>
                </a:ln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9" name="TextBox 52">
              <a:extLst>
                <a:ext uri="{FF2B5EF4-FFF2-40B4-BE49-F238E27FC236}">
                  <a16:creationId xmlns:a16="http://schemas.microsoft.com/office/drawing/2014/main" id="{5C6EBFE5-F7D7-4B5D-8D3B-7AE4935C687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1061517" y="2338495"/>
              <a:ext cx="3841750" cy="430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1pPr>
              <a:lvl2pPr marL="742950" indent="-28575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2pPr>
              <a:lvl3pPr marL="11430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3pPr>
              <a:lvl4pPr marL="16002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4pPr>
              <a:lvl5pPr marL="20574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ko-KR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Ⅱ. Git </a:t>
              </a:r>
              <a:r>
                <a:rPr lang="ko-KR" altLang="en-US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응용 프로그램 설치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E584090B-965B-4097-9A02-F3A0680C0C1B}"/>
              </a:ext>
            </a:extLst>
          </p:cNvPr>
          <p:cNvGrpSpPr/>
          <p:nvPr/>
        </p:nvGrpSpPr>
        <p:grpSpPr>
          <a:xfrm>
            <a:off x="657225" y="1762125"/>
            <a:ext cx="4246042" cy="485776"/>
            <a:chOff x="657225" y="1762125"/>
            <a:chExt cx="4246042" cy="485776"/>
          </a:xfrm>
          <a:solidFill>
            <a:schemeClr val="bg1"/>
          </a:solidFill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230E1D67-7201-45D6-99EC-9B3FD0DFC685}"/>
                </a:ext>
              </a:extLst>
            </p:cNvPr>
            <p:cNvSpPr/>
            <p:nvPr/>
          </p:nvSpPr>
          <p:spPr bwMode="auto">
            <a:xfrm>
              <a:off x="657225" y="1762125"/>
              <a:ext cx="4246041" cy="485776"/>
            </a:xfrm>
            <a:prstGeom prst="rect">
              <a:avLst/>
            </a:prstGeom>
            <a:grpFill/>
            <a:ln w="31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chemeClr val="accent2"/>
                </a:buClr>
                <a:buSzTx/>
                <a:buFont typeface="Wingdings" pitchFamily="2" charset="2"/>
                <a:buNone/>
                <a:tabLst/>
              </a:pPr>
              <a:endParaRPr kumimoji="0" lang="ko-KR" altLang="en-US" sz="1200" b="1" i="0" u="none" strike="noStrike" cap="none" normalizeH="0" baseline="0" dirty="0">
                <a:ln>
                  <a:noFill/>
                </a:ln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13" name="TextBox 52">
              <a:extLst>
                <a:ext uri="{FF2B5EF4-FFF2-40B4-BE49-F238E27FC236}">
                  <a16:creationId xmlns:a16="http://schemas.microsoft.com/office/drawing/2014/main" id="{B05712C7-EFE2-474D-9B79-82619EE7C6C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1061517" y="1800225"/>
              <a:ext cx="3841750" cy="430887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xtLst/>
          </p:spPr>
          <p:txBody>
            <a:bodyPr>
              <a:spAutoFit/>
            </a:bodyPr>
            <a:lstStyle>
              <a:lvl1pPr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1pPr>
              <a:lvl2pPr marL="742950" indent="-28575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2pPr>
              <a:lvl3pPr marL="11430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3pPr>
              <a:lvl4pPr marL="16002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4pPr>
              <a:lvl5pPr marL="20574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ko-KR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Ⅰ. GitHub </a:t>
              </a:r>
              <a:r>
                <a:rPr lang="ko-KR" altLang="en-US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사용자 등록</a:t>
              </a: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59596CDA-CDA5-4053-8768-FFC4BE24AF34}"/>
              </a:ext>
            </a:extLst>
          </p:cNvPr>
          <p:cNvGrpSpPr/>
          <p:nvPr/>
        </p:nvGrpSpPr>
        <p:grpSpPr>
          <a:xfrm>
            <a:off x="657225" y="3375690"/>
            <a:ext cx="4246042" cy="485776"/>
            <a:chOff x="657225" y="2300395"/>
            <a:chExt cx="4246042" cy="485776"/>
          </a:xfrm>
          <a:solidFill>
            <a:schemeClr val="bg1"/>
          </a:solidFill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1231FB68-2D07-4A1E-8EB9-8F615800ED3E}"/>
                </a:ext>
              </a:extLst>
            </p:cNvPr>
            <p:cNvSpPr/>
            <p:nvPr/>
          </p:nvSpPr>
          <p:spPr bwMode="auto">
            <a:xfrm>
              <a:off x="657225" y="2300395"/>
              <a:ext cx="4246041" cy="485776"/>
            </a:xfrm>
            <a:prstGeom prst="rect">
              <a:avLst/>
            </a:prstGeom>
            <a:grpFill/>
            <a:ln w="31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chemeClr val="accent2"/>
                </a:buClr>
                <a:buSzTx/>
                <a:buFont typeface="Wingdings" pitchFamily="2" charset="2"/>
                <a:buNone/>
                <a:tabLst/>
              </a:pPr>
              <a:endParaRPr kumimoji="0" lang="ko-KR" altLang="en-US" sz="1200" b="1" i="0" u="none" strike="noStrike" cap="none" normalizeH="0" baseline="0" dirty="0">
                <a:ln>
                  <a:noFill/>
                </a:ln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15" name="TextBox 52">
              <a:extLst>
                <a:ext uri="{FF2B5EF4-FFF2-40B4-BE49-F238E27FC236}">
                  <a16:creationId xmlns:a16="http://schemas.microsoft.com/office/drawing/2014/main" id="{B614356A-10F2-45BB-BC95-C482A36CB2B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1061517" y="2338495"/>
              <a:ext cx="3841750" cy="430887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xtLst/>
          </p:spPr>
          <p:txBody>
            <a:bodyPr>
              <a:spAutoFit/>
            </a:bodyPr>
            <a:lstStyle>
              <a:lvl1pPr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1pPr>
              <a:lvl2pPr marL="742950" indent="-28575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2pPr>
              <a:lvl3pPr marL="11430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3pPr>
              <a:lvl4pPr marL="16002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4pPr>
              <a:lvl5pPr marL="20574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ko-KR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Ⅳ. </a:t>
              </a:r>
              <a:r>
                <a:rPr lang="ko-KR" altLang="en-US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로컬 </a:t>
              </a:r>
              <a:r>
                <a:rPr lang="en-US" altLang="ko-KR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Git </a:t>
              </a:r>
              <a:r>
                <a:rPr lang="ko-KR" altLang="en-US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저장소 설정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0A1E28B5-069D-4855-AF84-0DC4D310CFBD}"/>
              </a:ext>
            </a:extLst>
          </p:cNvPr>
          <p:cNvGrpSpPr/>
          <p:nvPr/>
        </p:nvGrpSpPr>
        <p:grpSpPr>
          <a:xfrm>
            <a:off x="657225" y="2837835"/>
            <a:ext cx="4246042" cy="485776"/>
            <a:chOff x="657225" y="1762125"/>
            <a:chExt cx="4246042" cy="485776"/>
          </a:xfrm>
          <a:solidFill>
            <a:schemeClr val="bg1"/>
          </a:solidFill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C3466E22-C51D-4C79-9515-398F2C5E38C6}"/>
                </a:ext>
              </a:extLst>
            </p:cNvPr>
            <p:cNvSpPr/>
            <p:nvPr/>
          </p:nvSpPr>
          <p:spPr bwMode="auto">
            <a:xfrm>
              <a:off x="657225" y="1762125"/>
              <a:ext cx="4246041" cy="485776"/>
            </a:xfrm>
            <a:prstGeom prst="rect">
              <a:avLst/>
            </a:prstGeom>
            <a:grpFill/>
            <a:ln w="31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chemeClr val="accent2"/>
                </a:buClr>
                <a:buSzTx/>
                <a:buFont typeface="Wingdings" pitchFamily="2" charset="2"/>
                <a:buNone/>
                <a:tabLst/>
              </a:pPr>
              <a:endParaRPr kumimoji="0" lang="ko-KR" altLang="en-US" sz="1200" b="1" i="0" u="none" strike="noStrike" cap="none" normalizeH="0" baseline="0" dirty="0">
                <a:ln>
                  <a:noFill/>
                </a:ln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18" name="TextBox 52">
              <a:extLst>
                <a:ext uri="{FF2B5EF4-FFF2-40B4-BE49-F238E27FC236}">
                  <a16:creationId xmlns:a16="http://schemas.microsoft.com/office/drawing/2014/main" id="{247ED725-F265-4220-B6BC-D97B93880CA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1061517" y="1800225"/>
              <a:ext cx="3841750" cy="430887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xtLst/>
          </p:spPr>
          <p:txBody>
            <a:bodyPr>
              <a:spAutoFit/>
            </a:bodyPr>
            <a:lstStyle>
              <a:lvl1pPr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1pPr>
              <a:lvl2pPr marL="742950" indent="-28575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2pPr>
              <a:lvl3pPr marL="11430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3pPr>
              <a:lvl4pPr marL="16002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4pPr>
              <a:lvl5pPr marL="20574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ko-KR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Ⅲ. Visual Studio Code</a:t>
              </a:r>
              <a:r>
                <a:rPr lang="ko-KR" altLang="en-US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설치</a:t>
              </a:r>
              <a:r>
                <a:rPr lang="en-US" altLang="ko-KR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endPara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19FA1B32-9625-4AE5-B72E-27704EC74A6C}"/>
              </a:ext>
            </a:extLst>
          </p:cNvPr>
          <p:cNvGrpSpPr/>
          <p:nvPr/>
        </p:nvGrpSpPr>
        <p:grpSpPr>
          <a:xfrm>
            <a:off x="657225" y="4451399"/>
            <a:ext cx="4246042" cy="485776"/>
            <a:chOff x="657225" y="2300395"/>
            <a:chExt cx="4246042" cy="485776"/>
          </a:xfrm>
          <a:solidFill>
            <a:schemeClr val="bg1"/>
          </a:solidFill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631F21C3-B9FB-4AD5-9575-5D7E3197039C}"/>
                </a:ext>
              </a:extLst>
            </p:cNvPr>
            <p:cNvSpPr/>
            <p:nvPr/>
          </p:nvSpPr>
          <p:spPr bwMode="auto">
            <a:xfrm>
              <a:off x="657225" y="2300395"/>
              <a:ext cx="4246041" cy="485776"/>
            </a:xfrm>
            <a:prstGeom prst="rect">
              <a:avLst/>
            </a:prstGeom>
            <a:grpFill/>
            <a:ln w="31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chemeClr val="accent2"/>
                </a:buClr>
                <a:buSzTx/>
                <a:buFont typeface="Wingdings" pitchFamily="2" charset="2"/>
                <a:buNone/>
                <a:tabLst/>
              </a:pPr>
              <a:endParaRPr kumimoji="0" lang="ko-KR" altLang="en-US" sz="1200" b="1" i="0" u="none" strike="noStrike" cap="none" normalizeH="0" baseline="0" dirty="0">
                <a:ln>
                  <a:noFill/>
                </a:ln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21" name="TextBox 52">
              <a:extLst>
                <a:ext uri="{FF2B5EF4-FFF2-40B4-BE49-F238E27FC236}">
                  <a16:creationId xmlns:a16="http://schemas.microsoft.com/office/drawing/2014/main" id="{F7D45710-A896-4F26-B0E3-E8DD05F2068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1061517" y="2338495"/>
              <a:ext cx="3841750" cy="430887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xtLst/>
          </p:spPr>
          <p:txBody>
            <a:bodyPr>
              <a:spAutoFit/>
            </a:bodyPr>
            <a:lstStyle>
              <a:lvl1pPr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1pPr>
              <a:lvl2pPr marL="742950" indent="-28575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2pPr>
              <a:lvl3pPr marL="11430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3pPr>
              <a:lvl4pPr marL="16002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4pPr>
              <a:lvl5pPr marL="20574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ko-KR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Ⅱ. Git </a:t>
              </a:r>
              <a:r>
                <a:rPr lang="ko-KR" altLang="en-US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응용 프로그램 설치</a:t>
              </a: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43A03A9A-DD09-4DDC-9A2A-9047B0D666C7}"/>
              </a:ext>
            </a:extLst>
          </p:cNvPr>
          <p:cNvGrpSpPr/>
          <p:nvPr/>
        </p:nvGrpSpPr>
        <p:grpSpPr>
          <a:xfrm>
            <a:off x="657225" y="3913545"/>
            <a:ext cx="4246042" cy="485776"/>
            <a:chOff x="657225" y="1762125"/>
            <a:chExt cx="4246042" cy="485776"/>
          </a:xfrm>
          <a:solidFill>
            <a:schemeClr val="bg1"/>
          </a:solidFill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A7EDD755-723B-4160-9476-D169344AEB6D}"/>
                </a:ext>
              </a:extLst>
            </p:cNvPr>
            <p:cNvSpPr/>
            <p:nvPr/>
          </p:nvSpPr>
          <p:spPr bwMode="auto">
            <a:xfrm>
              <a:off x="657225" y="1762125"/>
              <a:ext cx="4246041" cy="485776"/>
            </a:xfrm>
            <a:prstGeom prst="rect">
              <a:avLst/>
            </a:prstGeom>
            <a:grpFill/>
            <a:ln w="31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chemeClr val="accent2"/>
                </a:buClr>
                <a:buSzTx/>
                <a:buFont typeface="Wingdings" pitchFamily="2" charset="2"/>
                <a:buNone/>
                <a:tabLst/>
              </a:pPr>
              <a:endParaRPr kumimoji="0" lang="ko-KR" altLang="en-US" sz="1200" b="1" i="0" u="none" strike="noStrike" cap="none" normalizeH="0" baseline="0" dirty="0">
                <a:ln>
                  <a:noFill/>
                </a:ln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25" name="TextBox 52">
              <a:extLst>
                <a:ext uri="{FF2B5EF4-FFF2-40B4-BE49-F238E27FC236}">
                  <a16:creationId xmlns:a16="http://schemas.microsoft.com/office/drawing/2014/main" id="{11BB216B-9183-45A2-AC5F-E907ACC47F1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1061517" y="1800225"/>
              <a:ext cx="3841750" cy="430887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xtLst/>
          </p:spPr>
          <p:txBody>
            <a:bodyPr>
              <a:spAutoFit/>
            </a:bodyPr>
            <a:lstStyle>
              <a:lvl1pPr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1pPr>
              <a:lvl2pPr marL="742950" indent="-28575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2pPr>
              <a:lvl3pPr marL="11430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3pPr>
              <a:lvl4pPr marL="16002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4pPr>
              <a:lvl5pPr marL="20574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ko-KR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Ⅴ.</a:t>
              </a:r>
              <a:r>
                <a:rPr lang="ko-KR" altLang="en-US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글로벌 </a:t>
              </a:r>
              <a:r>
                <a:rPr lang="en-US" altLang="ko-KR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Git </a:t>
              </a:r>
              <a:r>
                <a:rPr lang="ko-KR" altLang="en-US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저장소 설치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178223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lang="en-US" altLang="ko-KR" dirty="0"/>
              <a:t>Ⅱ. Git </a:t>
            </a:r>
            <a:r>
              <a:rPr lang="ko-KR" altLang="en-US" dirty="0"/>
              <a:t>응용 프로그램 설치</a:t>
            </a:r>
          </a:p>
        </p:txBody>
      </p:sp>
      <p:sp>
        <p:nvSpPr>
          <p:cNvPr id="1539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1. </a:t>
            </a:r>
            <a:r>
              <a:rPr lang="ko-KR" altLang="en-US" dirty="0"/>
              <a:t>응용 프로그램 다운로드</a:t>
            </a:r>
          </a:p>
        </p:txBody>
      </p:sp>
      <p:sp>
        <p:nvSpPr>
          <p:cNvPr id="93" name="AutoShape 55"/>
          <p:cNvSpPr>
            <a:spLocks noChangeArrowheads="1"/>
          </p:cNvSpPr>
          <p:nvPr/>
        </p:nvSpPr>
        <p:spPr bwMode="auto">
          <a:xfrm>
            <a:off x="6435848" y="1216079"/>
            <a:ext cx="3234762" cy="5266202"/>
          </a:xfrm>
          <a:prstGeom prst="round2SameRect">
            <a:avLst>
              <a:gd name="adj1" fmla="val 1833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0" rIns="144000" bIns="144000"/>
          <a:lstStyle/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Git-2.30.0.2-64-bit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파일 다운로드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https://git-scm.com/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파일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Git-2.30.0.2-64-bit.exe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프로그램 다운로드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Download 2.30.0 for window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버튼 클릭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- 64-bit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Git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for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Windows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Setup</a:t>
            </a:r>
          </a:p>
        </p:txBody>
      </p:sp>
      <p:sp>
        <p:nvSpPr>
          <p:cNvPr id="112" name="모서리가 둥근 직사각형 111"/>
          <p:cNvSpPr/>
          <p:nvPr/>
        </p:nvSpPr>
        <p:spPr>
          <a:xfrm>
            <a:off x="6798726" y="1047182"/>
            <a:ext cx="2509006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설명</a:t>
            </a:r>
          </a:p>
        </p:txBody>
      </p:sp>
      <p:sp>
        <p:nvSpPr>
          <p:cNvPr id="32" name="AutoShape 55">
            <a:extLst>
              <a:ext uri="{FF2B5EF4-FFF2-40B4-BE49-F238E27FC236}">
                <a16:creationId xmlns:a16="http://schemas.microsoft.com/office/drawing/2014/main" id="{111517A9-FDBD-4620-9D26-4CFBDA20D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390" y="1216079"/>
            <a:ext cx="6063349" cy="5266202"/>
          </a:xfrm>
          <a:prstGeom prst="round2SameRect">
            <a:avLst>
              <a:gd name="adj1" fmla="val 851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marL="173163" indent="-173163"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endParaRPr lang="ko-KR" altLang="en-US" sz="965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" name="모서리가 둥근 직사각형 111">
            <a:extLst>
              <a:ext uri="{FF2B5EF4-FFF2-40B4-BE49-F238E27FC236}">
                <a16:creationId xmlns:a16="http://schemas.microsoft.com/office/drawing/2014/main" id="{D3E67C99-8D00-4E6B-AD78-743A87109CCD}"/>
              </a:ext>
            </a:extLst>
          </p:cNvPr>
          <p:cNvSpPr/>
          <p:nvPr/>
        </p:nvSpPr>
        <p:spPr>
          <a:xfrm>
            <a:off x="650559" y="1047182"/>
            <a:ext cx="3240000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en-US" altLang="ko-KR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Git </a:t>
            </a: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프로그램 다운로드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C0324F82-6CDC-423B-B456-0939E9877D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357" y="1528648"/>
            <a:ext cx="5840595" cy="3704256"/>
          </a:xfrm>
          <a:prstGeom prst="rec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19" name="타원 18">
            <a:extLst>
              <a:ext uri="{FF2B5EF4-FFF2-40B4-BE49-F238E27FC236}">
                <a16:creationId xmlns:a16="http://schemas.microsoft.com/office/drawing/2014/main" id="{E218304B-61F7-4E77-B820-1E39D0594283}"/>
              </a:ext>
            </a:extLst>
          </p:cNvPr>
          <p:cNvSpPr/>
          <p:nvPr/>
        </p:nvSpPr>
        <p:spPr bwMode="auto">
          <a:xfrm>
            <a:off x="4506371" y="3610067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1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C481D56-F68E-4B85-8CB0-10CFF03BF3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911" y="3974471"/>
            <a:ext cx="3093012" cy="2338308"/>
          </a:xfrm>
          <a:prstGeom prst="rec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20" name="타원 19">
            <a:extLst>
              <a:ext uri="{FF2B5EF4-FFF2-40B4-BE49-F238E27FC236}">
                <a16:creationId xmlns:a16="http://schemas.microsoft.com/office/drawing/2014/main" id="{ABC8872F-FFF3-4961-87FC-77418496DA3E}"/>
              </a:ext>
            </a:extLst>
          </p:cNvPr>
          <p:cNvSpPr/>
          <p:nvPr/>
        </p:nvSpPr>
        <p:spPr bwMode="auto">
          <a:xfrm>
            <a:off x="2127005" y="5362760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2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690999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lang="en-US" altLang="ko-KR" dirty="0"/>
              <a:t>Ⅱ. Git </a:t>
            </a:r>
            <a:r>
              <a:rPr lang="ko-KR" altLang="en-US" dirty="0"/>
              <a:t>응용 프로그램 설치</a:t>
            </a:r>
          </a:p>
        </p:txBody>
      </p:sp>
      <p:sp>
        <p:nvSpPr>
          <p:cNvPr id="1539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2. Git 2.30.2 </a:t>
            </a:r>
            <a:r>
              <a:rPr lang="ko-KR" altLang="en-US" dirty="0"/>
              <a:t>프로그램 설치</a:t>
            </a:r>
          </a:p>
        </p:txBody>
      </p:sp>
      <p:sp>
        <p:nvSpPr>
          <p:cNvPr id="93" name="AutoShape 55"/>
          <p:cNvSpPr>
            <a:spLocks noChangeArrowheads="1"/>
          </p:cNvSpPr>
          <p:nvPr/>
        </p:nvSpPr>
        <p:spPr bwMode="auto">
          <a:xfrm>
            <a:off x="6435848" y="1216079"/>
            <a:ext cx="3234762" cy="5266202"/>
          </a:xfrm>
          <a:prstGeom prst="round2SameRect">
            <a:avLst>
              <a:gd name="adj1" fmla="val 1833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0" rIns="144000" bIns="144000"/>
          <a:lstStyle/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Information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Next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버튼 클릭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Select Destination Location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Next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버튼 클릭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Select Components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Git GUI Here : unchecked 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Next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버튼 클릭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Select Start Menu Folder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Next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버튼 클릭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2" name="모서리가 둥근 직사각형 111"/>
          <p:cNvSpPr/>
          <p:nvPr/>
        </p:nvSpPr>
        <p:spPr>
          <a:xfrm>
            <a:off x="6798726" y="1047182"/>
            <a:ext cx="2509006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설명</a:t>
            </a:r>
          </a:p>
        </p:txBody>
      </p:sp>
      <p:sp>
        <p:nvSpPr>
          <p:cNvPr id="32" name="AutoShape 55">
            <a:extLst>
              <a:ext uri="{FF2B5EF4-FFF2-40B4-BE49-F238E27FC236}">
                <a16:creationId xmlns:a16="http://schemas.microsoft.com/office/drawing/2014/main" id="{111517A9-FDBD-4620-9D26-4CFBDA20D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390" y="1216079"/>
            <a:ext cx="6063349" cy="5266202"/>
          </a:xfrm>
          <a:prstGeom prst="round2SameRect">
            <a:avLst>
              <a:gd name="adj1" fmla="val 851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marL="173163" indent="-173163"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endParaRPr lang="ko-KR" altLang="en-US" sz="965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57FBDCC-30D5-4025-B8E8-22138A65A1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357" y="1528648"/>
            <a:ext cx="2855677" cy="2319075"/>
          </a:xfrm>
          <a:prstGeom prst="rect">
            <a:avLst/>
          </a:prstGeom>
          <a:ln w="3175">
            <a:noFill/>
          </a:ln>
        </p:spPr>
      </p:pic>
      <p:sp>
        <p:nvSpPr>
          <p:cNvPr id="13" name="타원 12">
            <a:extLst>
              <a:ext uri="{FF2B5EF4-FFF2-40B4-BE49-F238E27FC236}">
                <a16:creationId xmlns:a16="http://schemas.microsoft.com/office/drawing/2014/main" id="{F90B23C0-6F99-4978-BC99-292B18CDE8D5}"/>
              </a:ext>
            </a:extLst>
          </p:cNvPr>
          <p:cNvSpPr/>
          <p:nvPr/>
        </p:nvSpPr>
        <p:spPr bwMode="auto">
          <a:xfrm>
            <a:off x="2051109" y="3448600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1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2D2B3081-80E8-4D97-B68F-A29AB2ED6B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3048" y="1528648"/>
            <a:ext cx="2855677" cy="2319075"/>
          </a:xfrm>
          <a:prstGeom prst="rect">
            <a:avLst/>
          </a:prstGeom>
          <a:ln w="3175">
            <a:noFill/>
          </a:ln>
        </p:spPr>
      </p:pic>
      <p:sp>
        <p:nvSpPr>
          <p:cNvPr id="24" name="타원 23">
            <a:extLst>
              <a:ext uri="{FF2B5EF4-FFF2-40B4-BE49-F238E27FC236}">
                <a16:creationId xmlns:a16="http://schemas.microsoft.com/office/drawing/2014/main" id="{6FFA0B7E-A1D9-474B-A976-8B5365CADF60}"/>
              </a:ext>
            </a:extLst>
          </p:cNvPr>
          <p:cNvSpPr/>
          <p:nvPr/>
        </p:nvSpPr>
        <p:spPr bwMode="auto">
          <a:xfrm>
            <a:off x="5439007" y="3448600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2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4FE4260A-75A8-4C88-ABFD-1E5C18604F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7357" y="3960756"/>
            <a:ext cx="2855677" cy="2319075"/>
          </a:xfrm>
          <a:prstGeom prst="rect">
            <a:avLst/>
          </a:prstGeom>
        </p:spPr>
      </p:pic>
      <p:sp>
        <p:nvSpPr>
          <p:cNvPr id="26" name="타원 25">
            <a:extLst>
              <a:ext uri="{FF2B5EF4-FFF2-40B4-BE49-F238E27FC236}">
                <a16:creationId xmlns:a16="http://schemas.microsoft.com/office/drawing/2014/main" id="{3E17A2F7-FFC9-4B94-B66D-54F78A8487AF}"/>
              </a:ext>
            </a:extLst>
          </p:cNvPr>
          <p:cNvSpPr/>
          <p:nvPr/>
        </p:nvSpPr>
        <p:spPr bwMode="auto">
          <a:xfrm>
            <a:off x="2521886" y="5883245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3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7DDFDD07-9C2B-4C1B-8DF8-56528D5EE0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33048" y="3960756"/>
            <a:ext cx="2855677" cy="2319075"/>
          </a:xfrm>
          <a:prstGeom prst="rect">
            <a:avLst/>
          </a:prstGeom>
        </p:spPr>
      </p:pic>
      <p:sp>
        <p:nvSpPr>
          <p:cNvPr id="28" name="타원 27">
            <a:extLst>
              <a:ext uri="{FF2B5EF4-FFF2-40B4-BE49-F238E27FC236}">
                <a16:creationId xmlns:a16="http://schemas.microsoft.com/office/drawing/2014/main" id="{A6548CAA-7BE3-42F7-8FC0-885922D5D6E2}"/>
              </a:ext>
            </a:extLst>
          </p:cNvPr>
          <p:cNvSpPr/>
          <p:nvPr/>
        </p:nvSpPr>
        <p:spPr bwMode="auto">
          <a:xfrm>
            <a:off x="5439006" y="5883245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4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29" name="모서리가 둥근 직사각형 111">
            <a:extLst>
              <a:ext uri="{FF2B5EF4-FFF2-40B4-BE49-F238E27FC236}">
                <a16:creationId xmlns:a16="http://schemas.microsoft.com/office/drawing/2014/main" id="{8865EB19-9BEE-4C6E-9AAA-51F9D8D4840C}"/>
              </a:ext>
            </a:extLst>
          </p:cNvPr>
          <p:cNvSpPr/>
          <p:nvPr/>
        </p:nvSpPr>
        <p:spPr>
          <a:xfrm>
            <a:off x="650559" y="1047182"/>
            <a:ext cx="3240000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en-US" altLang="ko-KR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Git </a:t>
            </a: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설치</a:t>
            </a:r>
            <a:r>
              <a:rPr lang="en-US" altLang="ko-KR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(1/4)</a:t>
            </a:r>
            <a:endParaRPr lang="ko-KR" altLang="en-US" sz="1400" kern="0" dirty="0">
              <a:solidFill>
                <a:prstClr val="white"/>
              </a:solidFill>
              <a:effectLst>
                <a:glow rad="63500">
                  <a:srgbClr val="1D427D"/>
                </a:glow>
              </a:effectLst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90140697"/>
      </p:ext>
    </p:extLst>
  </p:cSld>
  <p:clrMapOvr>
    <a:masterClrMapping/>
  </p:clrMapOvr>
</p:sld>
</file>

<file path=ppt/theme/theme1.xml><?xml version="1.0" encoding="utf-8"?>
<a:theme xmlns:a="http://schemas.openxmlformats.org/drawingml/2006/main" name="Built1 Template Master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IBM Global Business Services">
      <a:majorFont>
        <a:latin typeface="Arial"/>
        <a:ea typeface="돋움"/>
        <a:cs typeface="굴림"/>
      </a:majorFont>
      <a:minorFont>
        <a:latin typeface="Arial"/>
        <a:ea typeface="돋움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>
            <a:schemeClr val="accent2"/>
          </a:buClr>
          <a:buSzTx/>
          <a:buFont typeface="Wingdings" pitchFamily="2" charset="2"/>
          <a:buNone/>
          <a:tabLst/>
          <a:defRPr kumimoji="0" lang="ko-KR" altLang="en-US" sz="10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돋움" pitchFamily="50" charset="-127"/>
            <a:cs typeface="굴림" pitchFamily="50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>
            <a:schemeClr val="accent2"/>
          </a:buClr>
          <a:buSzTx/>
          <a:buFont typeface="Wingdings" pitchFamily="2" charset="2"/>
          <a:buNone/>
          <a:tabLst/>
          <a:defRPr kumimoji="0" lang="ko-KR" altLang="en-US" sz="10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돋움" pitchFamily="50" charset="-127"/>
            <a:cs typeface="굴림" pitchFamily="50" charset="-127"/>
          </a:defRPr>
        </a:defPPr>
      </a:lstStyle>
    </a:lnDef>
    <a:txDef>
      <a:spPr bwMode="gray"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>
              <a:solidFill>
                <a:schemeClr val="tx1"/>
              </a:solidFill>
              <a:miter lim="800000"/>
              <a:headEnd/>
              <a:tailEnd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0" tIns="36000" rIns="0" bIns="36000" numCol="1" anchor="b" anchorCtr="0" compatLnSpc="1">
        <a:prstTxWarp prst="textNoShape">
          <a:avLst/>
        </a:prstTxWarp>
      </a:bodyPr>
      <a:lstStyle>
        <a:defPPr algn="r">
          <a:defRPr sz="1800" dirty="0" smtClean="0"/>
        </a:defPPr>
      </a:lstStyle>
    </a:txDef>
  </a:objectDefaults>
  <a:extraClrSchemeLst>
    <a:extraClrScheme>
      <a:clrScheme name="IBM Global Business Service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BM Global Business Services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BM Global Business Services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BM Global Business Services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BM Global Business Services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BM Global Business Services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BM Global Business Services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BM Global Business Services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BM Global Business Services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BM Global Business Services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BM Global Business Services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BM Global Business Services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BM Global Business Services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DDDDDD"/>
        </a:accent1>
        <a:accent2>
          <a:srgbClr val="B2B2B2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A1A1A1"/>
        </a:accent6>
        <a:hlink>
          <a:srgbClr val="B2B2B2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BM Global Business Services 14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DDDDDD"/>
        </a:accent1>
        <a:accent2>
          <a:srgbClr val="B2B2B2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A1A1A1"/>
        </a:accent6>
        <a:hlink>
          <a:srgbClr val="5F5F5F"/>
        </a:hlink>
        <a:folHlink>
          <a:srgbClr val="333333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29558</TotalTime>
  <Words>4614</Words>
  <Application>Microsoft Office PowerPoint</Application>
  <PresentationFormat>A4 용지(210x297mm)</PresentationFormat>
  <Paragraphs>942</Paragraphs>
  <Slides>33</Slides>
  <Notes>32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40" baseType="lpstr">
      <vt:lpstr>Arial Unicode MS</vt:lpstr>
      <vt:lpstr>굴림</vt:lpstr>
      <vt:lpstr>돋움</vt:lpstr>
      <vt:lpstr>맑은 고딕</vt:lpstr>
      <vt:lpstr>Arial</vt:lpstr>
      <vt:lpstr>Wingdings</vt:lpstr>
      <vt:lpstr>Built1 Template Master</vt:lpstr>
      <vt:lpstr>GitHub 설명서</vt:lpstr>
      <vt:lpstr>문서 승인 및 이력</vt:lpstr>
      <vt:lpstr>목차</vt:lpstr>
      <vt:lpstr>1. GitHub 사이트 접속</vt:lpstr>
      <vt:lpstr>2. 프로젝트 저장소 생성</vt:lpstr>
      <vt:lpstr>3. 프로젝트 구성원 초대</vt:lpstr>
      <vt:lpstr>목차</vt:lpstr>
      <vt:lpstr>1. 응용 프로그램 다운로드</vt:lpstr>
      <vt:lpstr>2. Git 2.30.2 프로그램 설치</vt:lpstr>
      <vt:lpstr>2. Git 2.30.2 프로그램 설치</vt:lpstr>
      <vt:lpstr>2. Git 2.30.2 프로그램 설치</vt:lpstr>
      <vt:lpstr>2. Git 2.30.2 프로그램 설치</vt:lpstr>
      <vt:lpstr>3. Git 프로그램 설치정보 확인</vt:lpstr>
      <vt:lpstr>목차</vt:lpstr>
      <vt:lpstr>1. 응용 프로그램 다운로드</vt:lpstr>
      <vt:lpstr>2. VS Code 1.53.0 프로그램 설치</vt:lpstr>
      <vt:lpstr>목차</vt:lpstr>
      <vt:lpstr>1. 로컬 Git 저장소 생성</vt:lpstr>
      <vt:lpstr>2. 로컬 Git 저장소 설정</vt:lpstr>
      <vt:lpstr>2. 로컬 Git 저장소 설정</vt:lpstr>
      <vt:lpstr>3. Git Stage &amp; Commit</vt:lpstr>
      <vt:lpstr>4. GitLens 설치 및 사용</vt:lpstr>
      <vt:lpstr>4. GitLens 설치 및 사용</vt:lpstr>
      <vt:lpstr>4. GitLens 설치 및 사용</vt:lpstr>
      <vt:lpstr>4. GitLens 설치 및 사용</vt:lpstr>
      <vt:lpstr>4. GitLens 설치 및 사용</vt:lpstr>
      <vt:lpstr>4. GitLens 설치 및 사용</vt:lpstr>
      <vt:lpstr>5. Branch 추가 및 사용</vt:lpstr>
      <vt:lpstr>5. Branch 추가 및 사용</vt:lpstr>
      <vt:lpstr>5. Branch 추가 및 사용</vt:lpstr>
      <vt:lpstr>5. Branch 추가 및 사용</vt:lpstr>
      <vt:lpstr>PowerPoint 프레젠테이션</vt:lpstr>
      <vt:lpstr>1. 프로젝트 추진 배경</vt:lpstr>
    </vt:vector>
  </TitlesOfParts>
  <Company>IBM Global Business Services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Human Capital Management</dc:title>
  <dc:creator>강정기</dc:creator>
  <cp:lastModifiedBy>kjg</cp:lastModifiedBy>
  <cp:revision>3894</cp:revision>
  <cp:lastPrinted>2013-03-12T06:42:38Z</cp:lastPrinted>
  <dcterms:created xsi:type="dcterms:W3CDTF">2008-12-02T04:27:09Z</dcterms:created>
  <dcterms:modified xsi:type="dcterms:W3CDTF">2021-02-07T00:58:15Z</dcterms:modified>
</cp:coreProperties>
</file>